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5"/>
  </p:notesMasterIdLst>
  <p:sldIdLst>
    <p:sldId id="256" r:id="rId3"/>
    <p:sldId id="257" r:id="rId4"/>
    <p:sldId id="258" r:id="rId5"/>
    <p:sldId id="260" r:id="rId6"/>
    <p:sldId id="273" r:id="rId7"/>
    <p:sldId id="263" r:id="rId8"/>
    <p:sldId id="264" r:id="rId9"/>
    <p:sldId id="261" r:id="rId10"/>
    <p:sldId id="275" r:id="rId11"/>
    <p:sldId id="276" r:id="rId12"/>
    <p:sldId id="281" r:id="rId13"/>
    <p:sldId id="277" r:id="rId14"/>
    <p:sldId id="274" r:id="rId15"/>
    <p:sldId id="282" r:id="rId16"/>
    <p:sldId id="278" r:id="rId17"/>
    <p:sldId id="280" r:id="rId18"/>
    <p:sldId id="265" r:id="rId19"/>
    <p:sldId id="266" r:id="rId20"/>
    <p:sldId id="268" r:id="rId21"/>
    <p:sldId id="269" r:id="rId22"/>
    <p:sldId id="279" r:id="rId23"/>
    <p:sldId id="271" r:id="rId24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1236" y="15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3F2336-A1F2-40CC-BCBF-25D4F9F28B5B}" type="datetimeFigureOut">
              <a:rPr lang="zh-CN" altLang="en-US" smtClean="0"/>
              <a:t>2017/8/18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9EF1CC-87A1-4808-A029-576DC504BD2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6070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900761-D570-42FD-9FFF-56C847234F97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077122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dirty="0" smtClean="0"/>
          </a:p>
          <a:p>
            <a:endParaRPr lang="en-US" altLang="zh-CN" dirty="0" smtClean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C54F8F0-B887-468A-8687-B5D5E1572D9E}" type="slidenum">
              <a:rPr lang="zh-CN" altLang="en-US" smtClean="0"/>
              <a:pPr>
                <a:defRPr/>
              </a:pPr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62427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5E3B4-0E64-4233-9D7A-97B869ADB183}" type="datetimeFigureOut">
              <a:rPr lang="zh-CN" altLang="en-US" smtClean="0"/>
              <a:t>2017/8/18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C5104-6DB3-4A62-B23A-BCA3A0B088E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07433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5E3B4-0E64-4233-9D7A-97B869ADB183}" type="datetimeFigureOut">
              <a:rPr lang="zh-CN" altLang="en-US" smtClean="0"/>
              <a:t>2017/8/18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C5104-6DB3-4A62-B23A-BCA3A0B088E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22831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5E3B4-0E64-4233-9D7A-97B869ADB183}" type="datetimeFigureOut">
              <a:rPr lang="zh-CN" altLang="en-US" smtClean="0"/>
              <a:t>2017/8/18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C5104-6DB3-4A62-B23A-BCA3A0B088E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79634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5E3B4-0E64-4233-9D7A-97B869ADB183}" type="datetimeFigureOut">
              <a:rPr lang="zh-CN" altLang="en-US" smtClean="0"/>
              <a:t>2017/8/18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C5104-6DB3-4A62-B23A-BCA3A0B088E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3461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5E3B4-0E64-4233-9D7A-97B869ADB183}" type="datetimeFigureOut">
              <a:rPr lang="zh-CN" altLang="en-US" smtClean="0"/>
              <a:t>2017/8/18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C5104-6DB3-4A62-B23A-BCA3A0B088E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98216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5E3B4-0E64-4233-9D7A-97B869ADB183}" type="datetimeFigureOut">
              <a:rPr lang="zh-CN" altLang="en-US" smtClean="0"/>
              <a:t>2017/8/18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C5104-6DB3-4A62-B23A-BCA3A0B088E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75530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5E3B4-0E64-4233-9D7A-97B869ADB183}" type="datetimeFigureOut">
              <a:rPr lang="zh-CN" altLang="en-US" smtClean="0"/>
              <a:t>2017/8/18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C5104-6DB3-4A62-B23A-BCA3A0B088E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591305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5E3B4-0E64-4233-9D7A-97B869ADB183}" type="datetimeFigureOut">
              <a:rPr lang="zh-CN" altLang="en-US" smtClean="0"/>
              <a:t>2017/8/18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C5104-6DB3-4A62-B23A-BCA3A0B088E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51571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5E3B4-0E64-4233-9D7A-97B869ADB183}" type="datetimeFigureOut">
              <a:rPr lang="zh-CN" altLang="en-US" smtClean="0"/>
              <a:t>2017/8/18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C5104-6DB3-4A62-B23A-BCA3A0B088E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03654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5E3B4-0E64-4233-9D7A-97B869ADB183}" type="datetimeFigureOut">
              <a:rPr lang="zh-CN" altLang="en-US" smtClean="0"/>
              <a:t>2017/8/18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C5104-6DB3-4A62-B23A-BCA3A0B088E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74017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5E3B4-0E64-4233-9D7A-97B869ADB183}" type="datetimeFigureOut">
              <a:rPr lang="zh-CN" altLang="en-US" smtClean="0"/>
              <a:t>2017/8/18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C5104-6DB3-4A62-B23A-BCA3A0B088E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48591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直角三角形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标题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17" name="副标题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zh-CN" altLang="en-US" smtClean="0"/>
              <a:t>单击此处编辑母版副标题样式</a:t>
            </a:r>
            <a:endParaRPr kumimoji="0" lang="en-US"/>
          </a:p>
        </p:txBody>
      </p:sp>
      <p:grpSp>
        <p:nvGrpSpPr>
          <p:cNvPr id="2" name="组合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任意多边形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" name="任意多边形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" name="任意多边形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cxnSp>
          <p:nvCxnSpPr>
            <p:cNvPr id="12" name="直接连接符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日期占位符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44246DF3-9BDB-4FC9-B19B-1AD01D5B907D}" type="datetimeFigureOut">
              <a:rPr lang="zh-CN" altLang="en-US" smtClean="0"/>
              <a:pPr/>
              <a:t>2017/8/18</a:t>
            </a:fld>
            <a:endParaRPr lang="zh-CN" altLang="en-US"/>
          </a:p>
        </p:txBody>
      </p:sp>
      <p:sp>
        <p:nvSpPr>
          <p:cNvPr id="19" name="页脚占位符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zh-CN" altLang="en-US">
              <a:solidFill>
                <a:srgbClr val="2DA2BF">
                  <a:tint val="20000"/>
                </a:srgbClr>
              </a:solidFill>
            </a:endParaRPr>
          </a:p>
        </p:txBody>
      </p:sp>
      <p:sp>
        <p:nvSpPr>
          <p:cNvPr id="27" name="灯片编号占位符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E50D8FB3-82C0-433A-AE6D-52BF9F1EF6E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69453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4246DF3-9BDB-4FC9-B19B-1AD01D5B907D}" type="datetimeFigureOut">
              <a:rPr lang="zh-CN" altLang="en-US" smtClean="0">
                <a:solidFill>
                  <a:prstClr val="black"/>
                </a:solidFill>
              </a:rPr>
              <a:pPr/>
              <a:t>2017/8/18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50D8FB3-82C0-433A-AE6D-52BF9F1EF6EB}" type="slidenum">
              <a:rPr lang="zh-CN" altLang="en-US" smtClean="0">
                <a:solidFill>
                  <a:prstClr val="black"/>
                </a:solidFill>
              </a:rPr>
              <a:pPr/>
              <a:t>‹#›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7" name="标题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32794441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4246DF3-9BDB-4FC9-B19B-1AD01D5B907D}" type="datetimeFigureOut">
              <a:rPr lang="zh-CN" altLang="en-US" smtClean="0">
                <a:solidFill>
                  <a:prstClr val="white"/>
                </a:solidFill>
              </a:rPr>
              <a:pPr/>
              <a:t>2017/8/18</a:t>
            </a:fld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50D8FB3-82C0-433A-AE6D-52BF9F1EF6EB}" type="slidenum">
              <a:rPr lang="zh-CN" altLang="en-US" smtClean="0">
                <a:solidFill>
                  <a:prstClr val="white"/>
                </a:solidFill>
              </a:rPr>
              <a:pPr/>
              <a:t>‹#›</a:t>
            </a:fld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7" name="燕尾形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燕尾形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953573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4246DF3-9BDB-4FC9-B19B-1AD01D5B907D}" type="datetimeFigureOut">
              <a:rPr lang="zh-CN" altLang="en-US" smtClean="0">
                <a:solidFill>
                  <a:prstClr val="white"/>
                </a:solidFill>
              </a:rPr>
              <a:pPr/>
              <a:t>2017/8/18</a:t>
            </a:fld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50D8FB3-82C0-433A-AE6D-52BF9F1EF6EB}" type="slidenum">
              <a:rPr lang="zh-CN" altLang="en-US" smtClean="0">
                <a:solidFill>
                  <a:prstClr val="white"/>
                </a:solidFill>
              </a:rPr>
              <a:pPr/>
              <a:t>‹#›</a:t>
            </a:fld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8" name="标题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37677834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较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zh-CN" altLang="en-US" smtClean="0"/>
              <a:t>单击此处编辑母版文本样式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zh-CN" altLang="en-US" smtClean="0"/>
              <a:t>单击此处编辑母版文本样式</a:t>
            </a:r>
          </a:p>
        </p:txBody>
      </p:sp>
      <p:sp>
        <p:nvSpPr>
          <p:cNvPr id="5" name="内容占位符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4246DF3-9BDB-4FC9-B19B-1AD01D5B907D}" type="datetimeFigureOut">
              <a:rPr lang="zh-CN" altLang="en-US" smtClean="0">
                <a:solidFill>
                  <a:prstClr val="black"/>
                </a:solidFill>
              </a:rPr>
              <a:pPr/>
              <a:t>2017/8/18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50D8FB3-82C0-433A-AE6D-52BF9F1EF6EB}" type="slidenum">
              <a:rPr lang="zh-CN" altLang="en-US" smtClean="0">
                <a:solidFill>
                  <a:prstClr val="black"/>
                </a:solidFill>
              </a:rPr>
              <a:pPr/>
              <a:t>‹#›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941078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4246DF3-9BDB-4FC9-B19B-1AD01D5B907D}" type="datetimeFigureOut">
              <a:rPr lang="zh-CN" altLang="en-US" smtClean="0">
                <a:solidFill>
                  <a:prstClr val="white"/>
                </a:solidFill>
              </a:rPr>
              <a:pPr/>
              <a:t>2017/8/18</a:t>
            </a:fld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50D8FB3-82C0-433A-AE6D-52BF9F1EF6EB}" type="slidenum">
              <a:rPr lang="zh-CN" altLang="en-US" smtClean="0">
                <a:solidFill>
                  <a:prstClr val="white"/>
                </a:solidFill>
              </a:rPr>
              <a:pPr/>
              <a:t>‹#›</a:t>
            </a:fld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6" name="标题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409563849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4246DF3-9BDB-4FC9-B19B-1AD01D5B907D}" type="datetimeFigureOut">
              <a:rPr lang="zh-CN" altLang="en-US" smtClean="0">
                <a:solidFill>
                  <a:prstClr val="black"/>
                </a:solidFill>
              </a:rPr>
              <a:pPr/>
              <a:t>2017/8/18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50D8FB3-82C0-433A-AE6D-52BF9F1EF6EB}" type="slidenum">
              <a:rPr lang="zh-CN" altLang="en-US" smtClean="0">
                <a:solidFill>
                  <a:prstClr val="black"/>
                </a:solidFill>
              </a:rPr>
              <a:pPr/>
              <a:t>‹#›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439208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内容与标题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44246DF3-9BDB-4FC9-B19B-1AD01D5B907D}" type="datetimeFigureOut">
              <a:rPr lang="zh-CN" altLang="en-US" smtClean="0">
                <a:solidFill>
                  <a:prstClr val="black"/>
                </a:solidFill>
              </a:rPr>
              <a:pPr/>
              <a:t>2017/8/18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50D8FB3-82C0-433A-AE6D-52BF9F1EF6EB}" type="slidenum">
              <a:rPr lang="zh-CN" altLang="en-US" smtClean="0">
                <a:solidFill>
                  <a:prstClr val="black"/>
                </a:solidFill>
              </a:rPr>
              <a:pPr/>
              <a:t>‹#›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59977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图片与标题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zh-CN" altLang="en-US" smtClean="0"/>
              <a:t>单击此处编辑母版文本样式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zh-CN" altLang="en-US" smtClean="0"/>
              <a:t>单击图标添加图片</a:t>
            </a:r>
            <a:endParaRPr kumimoji="0" 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44246DF3-9BDB-4FC9-B19B-1AD01D5B907D}" type="datetimeFigureOut">
              <a:rPr lang="zh-CN" altLang="en-US" smtClean="0">
                <a:solidFill>
                  <a:prstClr val="white"/>
                </a:solidFill>
              </a:rPr>
              <a:pPr/>
              <a:t>2017/8/18</a:t>
            </a:fld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E50D8FB3-82C0-433A-AE6D-52BF9F1EF6EB}" type="slidenum">
              <a:rPr lang="zh-CN" altLang="en-US" smtClean="0">
                <a:solidFill>
                  <a:prstClr val="white"/>
                </a:solidFill>
              </a:rPr>
              <a:pPr/>
              <a:t>‹#›</a:t>
            </a:fld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8" name="任意多边形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任意多边形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直角三角形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11" name="直接连接符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燕尾形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燕尾形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722392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4246DF3-9BDB-4FC9-B19B-1AD01D5B907D}" type="datetimeFigureOut">
              <a:rPr lang="zh-CN" altLang="en-US" smtClean="0">
                <a:solidFill>
                  <a:prstClr val="black"/>
                </a:solidFill>
              </a:rPr>
              <a:pPr/>
              <a:t>2017/8/18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50D8FB3-82C0-433A-AE6D-52BF9F1EF6EB}" type="slidenum">
              <a:rPr lang="zh-CN" altLang="en-US" smtClean="0">
                <a:solidFill>
                  <a:prstClr val="black"/>
                </a:solidFill>
              </a:rPr>
              <a:pPr/>
              <a:t>‹#›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14204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4246DF3-9BDB-4FC9-B19B-1AD01D5B907D}" type="datetimeFigureOut">
              <a:rPr lang="zh-CN" altLang="en-US" smtClean="0">
                <a:solidFill>
                  <a:prstClr val="black"/>
                </a:solidFill>
              </a:rPr>
              <a:pPr/>
              <a:t>2017/8/18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50D8FB3-82C0-433A-AE6D-52BF9F1EF6EB}" type="slidenum">
              <a:rPr lang="zh-CN" altLang="en-US" smtClean="0">
                <a:solidFill>
                  <a:prstClr val="black"/>
                </a:solidFill>
              </a:rPr>
              <a:pPr/>
              <a:t>‹#›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18097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C5E3B4-0E64-4233-9D7A-97B869ADB183}" type="datetimeFigureOut">
              <a:rPr lang="zh-CN" altLang="en-US" smtClean="0"/>
              <a:t>2017/8/18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BC5104-6DB3-4A62-B23A-BCA3A0B088E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42720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任意多边形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任意多边形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4" name="直角三角形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15" name="直接连接符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标题占位符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0" name="文本占位符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zh-CN" altLang="en-US" smtClean="0"/>
              <a:t>单击此处编辑母版文本样式</a:t>
            </a:r>
          </a:p>
          <a:p>
            <a:pPr lvl="1" eaLnBrk="1" latinLnBrk="0" hangingPunct="1"/>
            <a:r>
              <a:rPr kumimoji="0" lang="zh-CN" altLang="en-US" smtClean="0"/>
              <a:t>第二级</a:t>
            </a:r>
          </a:p>
          <a:p>
            <a:pPr lvl="2" eaLnBrk="1" latinLnBrk="0" hangingPunct="1"/>
            <a:r>
              <a:rPr kumimoji="0" lang="zh-CN" altLang="en-US" smtClean="0"/>
              <a:t>第三级</a:t>
            </a:r>
          </a:p>
          <a:p>
            <a:pPr lvl="3" eaLnBrk="1" latinLnBrk="0" hangingPunct="1"/>
            <a:r>
              <a:rPr kumimoji="0" lang="zh-CN" altLang="en-US" smtClean="0"/>
              <a:t>第四级</a:t>
            </a:r>
          </a:p>
          <a:p>
            <a:pPr lvl="4" eaLnBrk="1" latinLnBrk="0" hangingPunct="1"/>
            <a:r>
              <a:rPr kumimoji="0" lang="zh-CN" altLang="en-US" smtClean="0"/>
              <a:t>第五级</a:t>
            </a:r>
            <a:endParaRPr kumimoji="0" lang="en-US"/>
          </a:p>
        </p:txBody>
      </p:sp>
      <p:sp>
        <p:nvSpPr>
          <p:cNvPr id="10" name="日期占位符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44246DF3-9BDB-4FC9-B19B-1AD01D5B907D}" type="datetimeFigureOut">
              <a:rPr lang="zh-CN" altLang="en-US" smtClean="0">
                <a:solidFill>
                  <a:prstClr val="black"/>
                </a:solidFill>
              </a:rPr>
              <a:pPr/>
              <a:t>2017/8/18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2" name="页脚占位符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E50D8FB3-82C0-433A-AE6D-52BF9F1EF6EB}" type="slidenum">
              <a:rPr lang="zh-CN" altLang="en-US" smtClean="0">
                <a:solidFill>
                  <a:prstClr val="black"/>
                </a:solidFill>
              </a:rPr>
              <a:pPr/>
              <a:t>‹#›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11263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9.png"/><Relationship Id="rId5" Type="http://schemas.openxmlformats.org/officeDocument/2006/relationships/image" Target="../media/image18.wmf"/><Relationship Id="rId4" Type="http://schemas.openxmlformats.org/officeDocument/2006/relationships/image" Target="../media/image17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LHAASO资料\图片\1A819B241F3E7E806B453562AC0A4B8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108" y="4509120"/>
            <a:ext cx="9149108" cy="2348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303226" y="1340768"/>
            <a:ext cx="8532440" cy="1254001"/>
          </a:xfrm>
        </p:spPr>
        <p:txBody>
          <a:bodyPr>
            <a:normAutofit fontScale="90000"/>
          </a:bodyPr>
          <a:lstStyle/>
          <a:p>
            <a:r>
              <a:rPr lang="en-US" altLang="zh-CN" b="1" dirty="0" smtClean="0">
                <a:solidFill>
                  <a:srgbClr val="002060"/>
                </a:solidFill>
              </a:rPr>
              <a:t>Expectation of </a:t>
            </a:r>
            <a:r>
              <a:rPr lang="en-US" altLang="zh-CN" b="1" dirty="0">
                <a:solidFill>
                  <a:srgbClr val="002060"/>
                </a:solidFill>
              </a:rPr>
              <a:t>Cosmic </a:t>
            </a:r>
            <a:r>
              <a:rPr lang="en-US" altLang="zh-CN" b="1" dirty="0" smtClean="0">
                <a:solidFill>
                  <a:srgbClr val="002060"/>
                </a:solidFill>
              </a:rPr>
              <a:t>Ray Energy</a:t>
            </a:r>
            <a:r>
              <a:rPr lang="zh-CN" altLang="en-US" b="1" dirty="0">
                <a:solidFill>
                  <a:srgbClr val="002060"/>
                </a:solidFill>
              </a:rPr>
              <a:t> </a:t>
            </a:r>
            <a:r>
              <a:rPr lang="en-US" altLang="zh-CN" b="1" dirty="0" smtClean="0">
                <a:solidFill>
                  <a:srgbClr val="002060"/>
                </a:solidFill>
              </a:rPr>
              <a:t>Spectrum with </a:t>
            </a:r>
            <a:r>
              <a:rPr lang="en-US" altLang="zh-CN" b="1" dirty="0">
                <a:solidFill>
                  <a:srgbClr val="002060"/>
                </a:solidFill>
              </a:rPr>
              <a:t>LHAASO </a:t>
            </a:r>
            <a:r>
              <a:rPr lang="en-US" altLang="zh-CN" dirty="0">
                <a:solidFill>
                  <a:srgbClr val="FF0000"/>
                </a:solidFill>
              </a:rPr>
              <a:t>	</a:t>
            </a:r>
            <a:br>
              <a:rPr lang="en-US" altLang="zh-CN" dirty="0">
                <a:solidFill>
                  <a:srgbClr val="FF0000"/>
                </a:solidFill>
              </a:rPr>
            </a:b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971600" y="2756520"/>
            <a:ext cx="7235402" cy="1752600"/>
          </a:xfrm>
        </p:spPr>
        <p:txBody>
          <a:bodyPr>
            <a:normAutofit fontScale="92500" lnSpcReduction="20000"/>
          </a:bodyPr>
          <a:lstStyle/>
          <a:p>
            <a:r>
              <a:rPr lang="en-US" altLang="zh-CN" b="1" dirty="0">
                <a:solidFill>
                  <a:srgbClr val="00B050"/>
                </a:solidFill>
              </a:rPr>
              <a:t>L. L. Ma, </a:t>
            </a:r>
            <a:r>
              <a:rPr lang="en-US" altLang="zh-CN" b="1" dirty="0" err="1">
                <a:solidFill>
                  <a:srgbClr val="00B050"/>
                </a:solidFill>
              </a:rPr>
              <a:t>S.S.Zhang</a:t>
            </a:r>
            <a:r>
              <a:rPr lang="en-US" altLang="zh-CN" b="1" dirty="0">
                <a:solidFill>
                  <a:srgbClr val="00B050"/>
                </a:solidFill>
              </a:rPr>
              <a:t>, B.Y. Bi, </a:t>
            </a:r>
            <a:r>
              <a:rPr lang="en-US" altLang="zh-CN" b="1" dirty="0" err="1">
                <a:solidFill>
                  <a:srgbClr val="00B050"/>
                </a:solidFill>
              </a:rPr>
              <a:t>L.Q.Yin</a:t>
            </a:r>
            <a:r>
              <a:rPr lang="en-US" altLang="zh-CN" b="1" dirty="0">
                <a:solidFill>
                  <a:srgbClr val="00B050"/>
                </a:solidFill>
              </a:rPr>
              <a:t>, Z.Z. </a:t>
            </a:r>
            <a:r>
              <a:rPr lang="en-US" altLang="zh-CN" b="1" dirty="0" err="1">
                <a:solidFill>
                  <a:srgbClr val="00B050"/>
                </a:solidFill>
              </a:rPr>
              <a:t>Zong</a:t>
            </a:r>
            <a:r>
              <a:rPr lang="en-US" altLang="zh-CN" b="1" dirty="0">
                <a:solidFill>
                  <a:srgbClr val="00B050"/>
                </a:solidFill>
              </a:rPr>
              <a:t> for LHAASO collaboration </a:t>
            </a:r>
          </a:p>
          <a:p>
            <a:r>
              <a:rPr lang="en-US" altLang="zh-CN" b="1" dirty="0" smtClean="0">
                <a:solidFill>
                  <a:srgbClr val="00B050"/>
                </a:solidFill>
              </a:rPr>
              <a:t>IHEP,CAS</a:t>
            </a:r>
          </a:p>
          <a:p>
            <a:r>
              <a:rPr lang="en-US" altLang="zh-CN" b="1" dirty="0" smtClean="0">
                <a:solidFill>
                  <a:srgbClr val="00B050"/>
                </a:solidFill>
              </a:rPr>
              <a:t>Beijing China</a:t>
            </a:r>
            <a:endParaRPr lang="zh-CN" altLang="en-US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4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Outline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Difficulties in cosmic ray detection </a:t>
            </a:r>
          </a:p>
          <a:p>
            <a:r>
              <a:rPr lang="en-US" altLang="zh-CN" dirty="0" smtClean="0"/>
              <a:t>LHAASO introduction </a:t>
            </a:r>
          </a:p>
          <a:p>
            <a:r>
              <a:rPr lang="en-US" altLang="zh-CN" dirty="0" smtClean="0"/>
              <a:t>LHAASO science in cosmic ray measurement </a:t>
            </a:r>
          </a:p>
          <a:p>
            <a:r>
              <a:rPr lang="en-US" altLang="zh-CN" dirty="0" smtClean="0"/>
              <a:t>Performance </a:t>
            </a:r>
            <a:r>
              <a:rPr lang="en-US" altLang="zh-CN" dirty="0"/>
              <a:t>s</a:t>
            </a:r>
            <a:r>
              <a:rPr lang="en-US" altLang="zh-CN" dirty="0" smtClean="0"/>
              <a:t>tudy of LHAASO detectors </a:t>
            </a:r>
          </a:p>
          <a:p>
            <a:r>
              <a:rPr lang="en-US" altLang="zh-CN" dirty="0" smtClean="0"/>
              <a:t>Summary </a:t>
            </a:r>
          </a:p>
          <a:p>
            <a:endParaRPr lang="en-US" altLang="zh-CN" dirty="0" smtClean="0"/>
          </a:p>
          <a:p>
            <a:endParaRPr lang="en-US" altLang="zh-CN" dirty="0" smtClean="0"/>
          </a:p>
        </p:txBody>
      </p:sp>
    </p:spTree>
    <p:extLst>
      <p:ext uri="{BB962C8B-B14F-4D97-AF65-F5344CB8AC3E}">
        <p14:creationId xmlns:p14="http://schemas.microsoft.com/office/powerpoint/2010/main" val="3472591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95536" y="6904"/>
            <a:ext cx="8229600" cy="1143000"/>
          </a:xfrm>
        </p:spPr>
        <p:txBody>
          <a:bodyPr/>
          <a:lstStyle/>
          <a:p>
            <a:r>
              <a:rPr lang="en-US" altLang="zh-CN" dirty="0" smtClean="0"/>
              <a:t>Difficulties in cosmic ray detection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21232" y="1052736"/>
            <a:ext cx="5328592" cy="4857403"/>
          </a:xfrm>
        </p:spPr>
        <p:txBody>
          <a:bodyPr/>
          <a:lstStyle/>
          <a:p>
            <a:r>
              <a:rPr lang="en-US" altLang="zh-CN" dirty="0" smtClean="0"/>
              <a:t>Energy &gt; 100 </a:t>
            </a:r>
            <a:r>
              <a:rPr lang="en-US" altLang="zh-CN" dirty="0" err="1" smtClean="0"/>
              <a:t>TeV</a:t>
            </a:r>
            <a:r>
              <a:rPr lang="en-US" altLang="zh-CN" dirty="0" smtClean="0"/>
              <a:t> Air shower measurement</a:t>
            </a:r>
          </a:p>
          <a:p>
            <a:pPr lvl="1"/>
            <a:r>
              <a:rPr lang="en-US" altLang="zh-CN" dirty="0" smtClean="0"/>
              <a:t>EAS array </a:t>
            </a:r>
          </a:p>
          <a:p>
            <a:pPr lvl="1"/>
            <a:r>
              <a:rPr lang="en-US" altLang="zh-CN" dirty="0" smtClean="0"/>
              <a:t>Cherenkov telescope or Array </a:t>
            </a:r>
          </a:p>
          <a:p>
            <a:pPr lvl="1"/>
            <a:r>
              <a:rPr lang="en-US" altLang="zh-CN" dirty="0" smtClean="0"/>
              <a:t>Fluorescence telescope   </a:t>
            </a:r>
            <a:endParaRPr lang="zh-CN" altLang="en-US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9824" y="907608"/>
            <a:ext cx="3705584" cy="28529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3760544"/>
            <a:ext cx="4248472" cy="3066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矩形 5"/>
          <p:cNvSpPr/>
          <p:nvPr/>
        </p:nvSpPr>
        <p:spPr>
          <a:xfrm>
            <a:off x="4583408" y="3952480"/>
            <a:ext cx="4572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zh-CN" sz="2400" b="1" dirty="0">
                <a:solidFill>
                  <a:srgbClr val="FF0000"/>
                </a:solidFill>
              </a:rPr>
              <a:t>Calibration of primary energy estimate uncertain</a:t>
            </a:r>
            <a:r>
              <a:rPr lang="en-US" altLang="zh-CN" sz="2400" b="1" dirty="0" smtClean="0">
                <a:solidFill>
                  <a:srgbClr val="FF0000"/>
                </a:solidFill>
              </a:rPr>
              <a:t>.</a:t>
            </a:r>
            <a:endParaRPr lang="en-US" altLang="zh-CN" sz="2400" b="1" dirty="0">
              <a:solidFill>
                <a:srgbClr val="FF000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zh-CN" sz="2400" b="1" dirty="0">
                <a:solidFill>
                  <a:srgbClr val="FF0000"/>
                </a:solidFill>
              </a:rPr>
              <a:t>Composition measurement </a:t>
            </a:r>
            <a:r>
              <a:rPr lang="en-US" altLang="zh-CN" sz="2400" b="1" dirty="0" smtClean="0">
                <a:solidFill>
                  <a:srgbClr val="FF0000"/>
                </a:solidFill>
              </a:rPr>
              <a:t>difficult</a:t>
            </a:r>
            <a:endParaRPr lang="en-US" altLang="zh-CN" sz="2400" b="1" dirty="0">
              <a:solidFill>
                <a:srgbClr val="FF000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zh-CN" sz="2400" b="1" dirty="0" smtClean="0">
                <a:solidFill>
                  <a:srgbClr val="FF0000"/>
                </a:solidFill>
              </a:rPr>
              <a:t>Model dependent </a:t>
            </a:r>
            <a:endParaRPr lang="zh-CN" alt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8166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LHASSO Introduction </a:t>
            </a:r>
            <a:endParaRPr lang="zh-CN" altLang="en-US" dirty="0"/>
          </a:p>
        </p:txBody>
      </p:sp>
      <p:grpSp>
        <p:nvGrpSpPr>
          <p:cNvPr id="17" name="组合 16"/>
          <p:cNvGrpSpPr/>
          <p:nvPr/>
        </p:nvGrpSpPr>
        <p:grpSpPr>
          <a:xfrm>
            <a:off x="-36512" y="-27384"/>
            <a:ext cx="9272177" cy="6858000"/>
            <a:chOff x="-36512" y="-27384"/>
            <a:chExt cx="9272177" cy="6858000"/>
          </a:xfrm>
        </p:grpSpPr>
        <p:grpSp>
          <p:nvGrpSpPr>
            <p:cNvPr id="16" name="组合 15"/>
            <p:cNvGrpSpPr/>
            <p:nvPr/>
          </p:nvGrpSpPr>
          <p:grpSpPr>
            <a:xfrm>
              <a:off x="-36512" y="-27384"/>
              <a:ext cx="9272177" cy="6858000"/>
              <a:chOff x="-36512" y="-27384"/>
              <a:chExt cx="9272177" cy="6858000"/>
            </a:xfrm>
          </p:grpSpPr>
          <p:pic>
            <p:nvPicPr>
              <p:cNvPr id="5" name="Picture 2" descr="H:\LHAASO\图片\F74809A1DDC94182F4724013DDCB2A35.png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36512" y="-27384"/>
                <a:ext cx="9147944" cy="6858000"/>
              </a:xfrm>
              <a:prstGeom prst="rect">
                <a:avLst/>
              </a:prstGeom>
              <a:noFill/>
              <a:ln w="41275"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grpSp>
            <p:nvGrpSpPr>
              <p:cNvPr id="15" name="组合 14"/>
              <p:cNvGrpSpPr/>
              <p:nvPr/>
            </p:nvGrpSpPr>
            <p:grpSpPr>
              <a:xfrm>
                <a:off x="17192" y="-1"/>
                <a:ext cx="9218473" cy="6628711"/>
                <a:chOff x="17192" y="-1"/>
                <a:chExt cx="9218473" cy="6628711"/>
              </a:xfrm>
            </p:grpSpPr>
            <p:sp>
              <p:nvSpPr>
                <p:cNvPr id="6" name="TextBox 5"/>
                <p:cNvSpPr txBox="1"/>
                <p:nvPr/>
              </p:nvSpPr>
              <p:spPr>
                <a:xfrm>
                  <a:off x="4067945" y="5613047"/>
                  <a:ext cx="5112567" cy="1015663"/>
                </a:xfrm>
                <a:prstGeom prst="rect">
                  <a:avLst/>
                </a:prstGeom>
                <a:solidFill>
                  <a:srgbClr val="FFCCFF"/>
                </a:solidFill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2000" b="1" dirty="0">
                      <a:solidFill>
                        <a:srgbClr val="FF0000"/>
                      </a:solidFill>
                    </a:rPr>
                    <a:t>1KM</a:t>
                  </a:r>
                  <a:r>
                    <a:rPr lang="en-US" altLang="zh-CN" sz="2000" b="1" baseline="30000" dirty="0">
                      <a:solidFill>
                        <a:srgbClr val="FF0000"/>
                      </a:solidFill>
                    </a:rPr>
                    <a:t>2</a:t>
                  </a:r>
                  <a:r>
                    <a:rPr lang="en-US" altLang="zh-CN" sz="2000" b="1" dirty="0">
                      <a:solidFill>
                        <a:srgbClr val="FF0000"/>
                      </a:solidFill>
                    </a:rPr>
                    <a:t> Array (KM2A)</a:t>
                  </a:r>
                </a:p>
                <a:p>
                  <a:r>
                    <a:rPr lang="en-US" altLang="zh-CN" sz="2000" b="1" dirty="0">
                      <a:solidFill>
                        <a:srgbClr val="FF0000"/>
                      </a:solidFill>
                    </a:rPr>
                    <a:t>5195 scintillator detectors every 15 m</a:t>
                  </a:r>
                </a:p>
                <a:p>
                  <a:r>
                    <a:rPr lang="en-US" altLang="zh-CN" sz="2000" b="1" dirty="0">
                      <a:solidFill>
                        <a:srgbClr val="FF0000"/>
                      </a:solidFill>
                    </a:rPr>
                    <a:t>1171 muon detectors every 30m </a:t>
                  </a:r>
                  <a:endParaRPr lang="zh-CN" altLang="en-US" sz="2000" b="1" dirty="0">
                    <a:solidFill>
                      <a:srgbClr val="FF0000"/>
                    </a:solidFill>
                  </a:endParaRPr>
                </a:p>
              </p:txBody>
            </p:sp>
            <p:sp>
              <p:nvSpPr>
                <p:cNvPr id="8" name="下箭头 7"/>
                <p:cNvSpPr/>
                <p:nvPr/>
              </p:nvSpPr>
              <p:spPr>
                <a:xfrm>
                  <a:off x="1310003" y="1407463"/>
                  <a:ext cx="288032" cy="1080120"/>
                </a:xfrm>
                <a:prstGeom prst="downArrow">
                  <a:avLst/>
                </a:prstGeom>
                <a:solidFill>
                  <a:srgbClr val="FFFF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9" name="TextBox 8"/>
                <p:cNvSpPr txBox="1"/>
                <p:nvPr/>
              </p:nvSpPr>
              <p:spPr>
                <a:xfrm>
                  <a:off x="5220072" y="52518"/>
                  <a:ext cx="3960440" cy="1015663"/>
                </a:xfrm>
                <a:prstGeom prst="rect">
                  <a:avLst/>
                </a:prstGeom>
                <a:solidFill>
                  <a:srgbClr val="FFCCFF"/>
                </a:solidFill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2000" b="1" dirty="0">
                      <a:solidFill>
                        <a:srgbClr val="FF0000"/>
                      </a:solidFill>
                    </a:rPr>
                    <a:t>Wide Field </a:t>
                  </a:r>
                  <a:r>
                    <a:rPr lang="en-US" altLang="zh-CN" sz="2000" b="1" dirty="0" smtClean="0">
                      <a:solidFill>
                        <a:srgbClr val="FF0000"/>
                      </a:solidFill>
                    </a:rPr>
                    <a:t>of View Cherenkov </a:t>
                  </a:r>
                  <a:r>
                    <a:rPr lang="en-US" altLang="zh-CN" sz="2000" b="1" dirty="0">
                      <a:solidFill>
                        <a:srgbClr val="FF0000"/>
                      </a:solidFill>
                    </a:rPr>
                    <a:t>telescope Array (WFCTA)</a:t>
                  </a:r>
                </a:p>
                <a:p>
                  <a:r>
                    <a:rPr lang="en-US" altLang="zh-CN" sz="2000" b="1" dirty="0">
                      <a:solidFill>
                        <a:srgbClr val="FF0000"/>
                      </a:solidFill>
                    </a:rPr>
                    <a:t>18 Telescopes </a:t>
                  </a:r>
                  <a:endParaRPr lang="zh-CN" altLang="en-US" sz="2000" b="1" dirty="0">
                    <a:solidFill>
                      <a:srgbClr val="FF0000"/>
                    </a:solidFill>
                  </a:endParaRPr>
                </a:p>
              </p:txBody>
            </p:sp>
            <p:sp>
              <p:nvSpPr>
                <p:cNvPr id="11" name="TextBox 10"/>
                <p:cNvSpPr txBox="1"/>
                <p:nvPr/>
              </p:nvSpPr>
              <p:spPr>
                <a:xfrm>
                  <a:off x="6198326" y="1759767"/>
                  <a:ext cx="2913106" cy="70788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2000" b="1" dirty="0">
                      <a:solidFill>
                        <a:srgbClr val="FFFF00"/>
                      </a:solidFill>
                    </a:rPr>
                    <a:t>Energy </a:t>
                  </a:r>
                  <a:r>
                    <a:rPr lang="en-US" altLang="zh-CN" sz="2000" b="1" dirty="0" err="1">
                      <a:solidFill>
                        <a:srgbClr val="FFFF00"/>
                      </a:solidFill>
                    </a:rPr>
                    <a:t>meaurements</a:t>
                  </a:r>
                  <a:r>
                    <a:rPr lang="en-US" altLang="zh-CN" sz="2000" b="1" dirty="0">
                      <a:solidFill>
                        <a:srgbClr val="FFFF00"/>
                      </a:solidFill>
                    </a:rPr>
                    <a:t> </a:t>
                  </a:r>
                  <a:endParaRPr lang="en-US" altLang="zh-CN" sz="2000" b="1" dirty="0" smtClean="0">
                    <a:solidFill>
                      <a:srgbClr val="FFFF00"/>
                    </a:solidFill>
                  </a:endParaRPr>
                </a:p>
                <a:p>
                  <a:r>
                    <a:rPr lang="en-US" altLang="zh-CN" sz="2000" b="1" dirty="0" err="1" smtClean="0">
                      <a:solidFill>
                        <a:srgbClr val="FFFF00"/>
                      </a:solidFill>
                    </a:rPr>
                    <a:t>Hillas</a:t>
                  </a:r>
                  <a:endParaRPr lang="zh-CN" altLang="en-US" sz="2000" b="1" dirty="0">
                    <a:solidFill>
                      <a:srgbClr val="FFFF00"/>
                    </a:solidFill>
                  </a:endParaRPr>
                </a:p>
              </p:txBody>
            </p:sp>
            <p:sp>
              <p:nvSpPr>
                <p:cNvPr id="12" name="TextBox 11"/>
                <p:cNvSpPr txBox="1"/>
                <p:nvPr/>
              </p:nvSpPr>
              <p:spPr>
                <a:xfrm>
                  <a:off x="4699161" y="4754110"/>
                  <a:ext cx="4536504" cy="70788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2000" b="1" dirty="0">
                      <a:solidFill>
                        <a:srgbClr val="FFFF00"/>
                      </a:solidFill>
                    </a:rPr>
                    <a:t>Geometry reconstruction </a:t>
                  </a:r>
                  <a:r>
                    <a:rPr lang="zh-CN" altLang="en-US" sz="2000" b="1" dirty="0">
                      <a:solidFill>
                        <a:srgbClr val="FFFF00"/>
                      </a:solidFill>
                    </a:rPr>
                    <a:t>，</a:t>
                  </a:r>
                  <a:endParaRPr lang="en-US" altLang="zh-CN" sz="2000" b="1" dirty="0">
                    <a:solidFill>
                      <a:srgbClr val="FFFF00"/>
                    </a:solidFill>
                  </a:endParaRPr>
                </a:p>
                <a:p>
                  <a:r>
                    <a:rPr lang="en-US" altLang="zh-CN" sz="2000" b="1" dirty="0" err="1">
                      <a:solidFill>
                        <a:srgbClr val="FFFF00"/>
                      </a:solidFill>
                    </a:rPr>
                    <a:t>Muon</a:t>
                  </a:r>
                  <a:r>
                    <a:rPr lang="zh-CN" altLang="en-US" sz="2000" b="1" dirty="0">
                      <a:solidFill>
                        <a:srgbClr val="FFFF00"/>
                      </a:solidFill>
                    </a:rPr>
                    <a:t> </a:t>
                  </a:r>
                  <a:r>
                    <a:rPr lang="en-US" altLang="zh-CN" sz="2000" b="1" dirty="0">
                      <a:solidFill>
                        <a:srgbClr val="FFFF00"/>
                      </a:solidFill>
                    </a:rPr>
                    <a:t>content </a:t>
                  </a:r>
                  <a:endParaRPr lang="zh-CN" altLang="en-US" sz="2000" b="1" dirty="0">
                    <a:solidFill>
                      <a:srgbClr val="FFFF00"/>
                    </a:solidFill>
                  </a:endParaRPr>
                </a:p>
              </p:txBody>
            </p:sp>
            <p:sp>
              <p:nvSpPr>
                <p:cNvPr id="2" name="TextBox 1"/>
                <p:cNvSpPr txBox="1"/>
                <p:nvPr/>
              </p:nvSpPr>
              <p:spPr>
                <a:xfrm>
                  <a:off x="1749732" y="1407463"/>
                  <a:ext cx="3766053" cy="70788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2000" b="1" dirty="0">
                      <a:solidFill>
                        <a:srgbClr val="FFFF00"/>
                      </a:solidFill>
                    </a:rPr>
                    <a:t>Geometry reconstruction </a:t>
                  </a:r>
                </a:p>
                <a:p>
                  <a:r>
                    <a:rPr lang="en-US" altLang="zh-CN" sz="2000" b="1" dirty="0">
                      <a:solidFill>
                        <a:srgbClr val="FFFF00"/>
                      </a:solidFill>
                    </a:rPr>
                    <a:t>Core information </a:t>
                  </a:r>
                  <a:endParaRPr lang="zh-CN" altLang="en-US" sz="2000" b="1" dirty="0">
                    <a:solidFill>
                      <a:srgbClr val="FFFF00"/>
                    </a:solidFill>
                  </a:endParaRPr>
                </a:p>
              </p:txBody>
            </p:sp>
            <p:grpSp>
              <p:nvGrpSpPr>
                <p:cNvPr id="14" name="组合 13"/>
                <p:cNvGrpSpPr/>
                <p:nvPr/>
              </p:nvGrpSpPr>
              <p:grpSpPr>
                <a:xfrm>
                  <a:off x="17192" y="-1"/>
                  <a:ext cx="4522115" cy="1397600"/>
                  <a:chOff x="17192" y="-1"/>
                  <a:chExt cx="4522115" cy="1397600"/>
                </a:xfrm>
              </p:grpSpPr>
              <p:sp>
                <p:nvSpPr>
                  <p:cNvPr id="7" name="TextBox 6"/>
                  <p:cNvSpPr txBox="1"/>
                  <p:nvPr/>
                </p:nvSpPr>
                <p:spPr>
                  <a:xfrm>
                    <a:off x="49847" y="689713"/>
                    <a:ext cx="4489460" cy="707886"/>
                  </a:xfrm>
                  <a:prstGeom prst="rect">
                    <a:avLst/>
                  </a:prstGeom>
                  <a:solidFill>
                    <a:srgbClr val="FFCCFF"/>
                  </a:solidFill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zh-CN" sz="2000" b="1" dirty="0" smtClean="0">
                        <a:solidFill>
                          <a:srgbClr val="FF0000"/>
                        </a:solidFill>
                      </a:rPr>
                      <a:t>Water Cherenkov detector Array </a:t>
                    </a:r>
                  </a:p>
                  <a:p>
                    <a:r>
                      <a:rPr lang="en-US" altLang="zh-CN" sz="2000" b="1" dirty="0" smtClean="0">
                        <a:solidFill>
                          <a:srgbClr val="FF0000"/>
                        </a:solidFill>
                      </a:rPr>
                      <a:t>(WCDA)   78,000m</a:t>
                    </a:r>
                    <a:r>
                      <a:rPr lang="en-US" altLang="zh-CN" sz="2000" b="1" baseline="30000" dirty="0" smtClean="0">
                        <a:solidFill>
                          <a:srgbClr val="FF0000"/>
                        </a:solidFill>
                      </a:rPr>
                      <a:t>2</a:t>
                    </a:r>
                    <a:endParaRPr lang="zh-CN" altLang="en-US" sz="2000" b="1" baseline="30000" dirty="0">
                      <a:solidFill>
                        <a:srgbClr val="FF0000"/>
                      </a:solidFill>
                    </a:endParaRPr>
                  </a:p>
                </p:txBody>
              </p:sp>
              <p:sp>
                <p:nvSpPr>
                  <p:cNvPr id="13" name="TextBox 12"/>
                  <p:cNvSpPr txBox="1"/>
                  <p:nvPr/>
                </p:nvSpPr>
                <p:spPr>
                  <a:xfrm>
                    <a:off x="17192" y="-1"/>
                    <a:ext cx="3816425" cy="461665"/>
                  </a:xfrm>
                  <a:prstGeom prst="rect">
                    <a:avLst/>
                  </a:prstGeom>
                  <a:solidFill>
                    <a:schemeClr val="bg2"/>
                  </a:solidFill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zh-CN" sz="2400" b="1" dirty="0" smtClean="0">
                        <a:solidFill>
                          <a:schemeClr val="accent2"/>
                        </a:solidFill>
                      </a:rPr>
                      <a:t>4400m above sea level </a:t>
                    </a:r>
                    <a:endParaRPr lang="zh-CN" altLang="en-US" sz="2400" b="1" dirty="0">
                      <a:solidFill>
                        <a:schemeClr val="accent2"/>
                      </a:solidFill>
                    </a:endParaRPr>
                  </a:p>
                </p:txBody>
              </p:sp>
            </p:grpSp>
          </p:grpSp>
        </p:grpSp>
        <p:sp>
          <p:nvSpPr>
            <p:cNvPr id="10" name="下箭头 9"/>
            <p:cNvSpPr/>
            <p:nvPr/>
          </p:nvSpPr>
          <p:spPr>
            <a:xfrm>
              <a:off x="6784463" y="1068181"/>
              <a:ext cx="262094" cy="734596"/>
            </a:xfrm>
            <a:prstGeom prst="downArrow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14769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95536" y="0"/>
            <a:ext cx="8748464" cy="1143000"/>
          </a:xfrm>
        </p:spPr>
        <p:txBody>
          <a:bodyPr>
            <a:normAutofit fontScale="90000"/>
          </a:bodyPr>
          <a:lstStyle/>
          <a:p>
            <a:r>
              <a:rPr lang="en-US" altLang="zh-CN" dirty="0" smtClean="0">
                <a:solidFill>
                  <a:srgbClr val="FF0000"/>
                </a:solidFill>
                <a:effectLst/>
              </a:rPr>
              <a:t>W</a:t>
            </a:r>
            <a:r>
              <a:rPr lang="en-US" altLang="zh-CN" dirty="0" smtClean="0">
                <a:effectLst/>
              </a:rPr>
              <a:t>ater </a:t>
            </a:r>
            <a:r>
              <a:rPr lang="en-US" altLang="zh-CN" dirty="0" smtClean="0">
                <a:solidFill>
                  <a:srgbClr val="FF0000"/>
                </a:solidFill>
                <a:effectLst/>
              </a:rPr>
              <a:t>C</a:t>
            </a:r>
            <a:r>
              <a:rPr lang="en-US" altLang="zh-CN" dirty="0" smtClean="0">
                <a:effectLst/>
              </a:rPr>
              <a:t>herenkov </a:t>
            </a:r>
            <a:r>
              <a:rPr lang="en-US" altLang="zh-CN" dirty="0" smtClean="0">
                <a:solidFill>
                  <a:srgbClr val="FF0000"/>
                </a:solidFill>
                <a:effectLst/>
              </a:rPr>
              <a:t>D</a:t>
            </a:r>
            <a:r>
              <a:rPr lang="en-US" altLang="zh-CN" dirty="0" smtClean="0">
                <a:effectLst/>
              </a:rPr>
              <a:t>etector </a:t>
            </a:r>
            <a:r>
              <a:rPr lang="en-US" altLang="zh-CN" dirty="0" smtClean="0">
                <a:solidFill>
                  <a:srgbClr val="FF0000"/>
                </a:solidFill>
                <a:effectLst/>
              </a:rPr>
              <a:t>A</a:t>
            </a:r>
            <a:r>
              <a:rPr lang="en-US" altLang="zh-CN" dirty="0" smtClean="0">
                <a:effectLst/>
              </a:rPr>
              <a:t>rray(</a:t>
            </a:r>
            <a:r>
              <a:rPr lang="en-US" altLang="zh-CN" dirty="0" smtClean="0">
                <a:solidFill>
                  <a:srgbClr val="FF0000"/>
                </a:solidFill>
                <a:effectLst/>
              </a:rPr>
              <a:t>WCDA</a:t>
            </a:r>
            <a:r>
              <a:rPr lang="en-US" altLang="zh-CN" dirty="0" smtClean="0">
                <a:effectLst/>
              </a:rPr>
              <a:t>)</a:t>
            </a:r>
            <a:endParaRPr lang="zh-CN" altLang="en-US" dirty="0"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788024" y="1418000"/>
            <a:ext cx="4248472" cy="193899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rgbClr val="002060"/>
                </a:solidFill>
              </a:rPr>
              <a:t>Total cell: 3600  </a:t>
            </a:r>
            <a:endParaRPr lang="en-US" altLang="zh-CN" sz="2000" dirty="0">
              <a:solidFill>
                <a:srgbClr val="002060"/>
              </a:solidFill>
            </a:endParaRPr>
          </a:p>
          <a:p>
            <a:r>
              <a:rPr lang="en-US" altLang="zh-CN" sz="2000" dirty="0">
                <a:solidFill>
                  <a:srgbClr val="002060"/>
                </a:solidFill>
              </a:rPr>
              <a:t>T</a:t>
            </a:r>
            <a:r>
              <a:rPr lang="en-US" altLang="zh-CN" sz="2000" dirty="0" smtClean="0">
                <a:solidFill>
                  <a:srgbClr val="002060"/>
                </a:solidFill>
              </a:rPr>
              <a:t>otal area:  90000m</a:t>
            </a:r>
            <a:r>
              <a:rPr lang="en-US" altLang="zh-CN" sz="2000" baseline="30000" dirty="0" smtClean="0">
                <a:solidFill>
                  <a:srgbClr val="002060"/>
                </a:solidFill>
              </a:rPr>
              <a:t>2</a:t>
            </a:r>
          </a:p>
          <a:p>
            <a:r>
              <a:rPr lang="en-US" altLang="zh-CN" sz="2000" dirty="0" smtClean="0">
                <a:solidFill>
                  <a:srgbClr val="002060"/>
                </a:solidFill>
              </a:rPr>
              <a:t>Time resolution: &lt;2ns</a:t>
            </a:r>
          </a:p>
          <a:p>
            <a:r>
              <a:rPr lang="en-US" altLang="zh-CN" sz="2000" b="1" dirty="0" smtClean="0">
                <a:solidFill>
                  <a:srgbClr val="FF0000"/>
                </a:solidFill>
              </a:rPr>
              <a:t>Two types PMTs: 8 inches and 1 inch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altLang="zh-CN" sz="2000" b="1" dirty="0" smtClean="0">
                <a:solidFill>
                  <a:srgbClr val="FF0000"/>
                </a:solidFill>
              </a:rPr>
              <a:t>Increase the dynamic range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altLang="zh-CN" sz="2000" b="1" dirty="0" smtClean="0">
                <a:solidFill>
                  <a:srgbClr val="FF0000"/>
                </a:solidFill>
              </a:rPr>
              <a:t>Get the core information </a:t>
            </a:r>
          </a:p>
        </p:txBody>
      </p:sp>
      <p:pic>
        <p:nvPicPr>
          <p:cNvPr id="1025" name="Picture 1" descr="C:\Users\llma\AppData\Roaming\Tencent\Users\80108933\QQ\WinTemp\RichOle\HA9)VN`@H8IY}{Y{6$`{Z$L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146836"/>
            <a:ext cx="3708152" cy="3189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69" name="Picture 1" descr="C:\Users\llma\AppData\Roaming\Tencent\Users\80108933\QQ\WinTemp\RichOle\9}~[C6[OWLMIYX3`)OTM`0N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528" y="4335972"/>
            <a:ext cx="4476479" cy="24089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圆柱形 5"/>
          <p:cNvSpPr/>
          <p:nvPr/>
        </p:nvSpPr>
        <p:spPr>
          <a:xfrm>
            <a:off x="997889" y="6237312"/>
            <a:ext cx="45719" cy="144016"/>
          </a:xfrm>
          <a:prstGeom prst="ca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圆柱形 8"/>
          <p:cNvSpPr/>
          <p:nvPr/>
        </p:nvSpPr>
        <p:spPr>
          <a:xfrm>
            <a:off x="3086121" y="6237312"/>
            <a:ext cx="45719" cy="144016"/>
          </a:xfrm>
          <a:prstGeom prst="ca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3747982"/>
            <a:ext cx="4333488" cy="31100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77524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C:\Users\llma\AppData\Local\Temp\Rar$DIa0.615\lhaaso_layout_aligned3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4357" y="3355943"/>
            <a:ext cx="3501446" cy="3191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86653" y="83225"/>
            <a:ext cx="8229600" cy="1143000"/>
          </a:xfrm>
        </p:spPr>
        <p:txBody>
          <a:bodyPr/>
          <a:lstStyle/>
          <a:p>
            <a:r>
              <a:rPr lang="en-US" altLang="zh-CN" dirty="0">
                <a:solidFill>
                  <a:srgbClr val="FF0000"/>
                </a:solidFill>
              </a:rPr>
              <a:t>KM</a:t>
            </a:r>
            <a:r>
              <a:rPr lang="en-US" altLang="zh-CN" baseline="30000" dirty="0">
                <a:solidFill>
                  <a:srgbClr val="FF0000"/>
                </a:solidFill>
              </a:rPr>
              <a:t>2</a:t>
            </a:r>
            <a:r>
              <a:rPr lang="en-US" altLang="zh-CN" dirty="0">
                <a:solidFill>
                  <a:srgbClr val="FF0000"/>
                </a:solidFill>
              </a:rPr>
              <a:t> A</a:t>
            </a:r>
            <a:r>
              <a:rPr lang="en-US" altLang="zh-CN" dirty="0"/>
              <a:t>rray (KM2A)</a:t>
            </a:r>
            <a:endParaRPr lang="zh-CN" altLang="en-US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506" y="1072750"/>
            <a:ext cx="3888432" cy="21602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5987" y="1137176"/>
            <a:ext cx="3352165" cy="22241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8895660"/>
              </p:ext>
            </p:extLst>
          </p:nvPr>
        </p:nvGraphicFramePr>
        <p:xfrm>
          <a:off x="179512" y="3212976"/>
          <a:ext cx="4320479" cy="2103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44215"/>
                <a:gridCol w="1152128"/>
                <a:gridCol w="1224136"/>
              </a:tblGrid>
              <a:tr h="149736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ED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MD</a:t>
                      </a:r>
                      <a:endParaRPr lang="zh-CN" altLang="en-US" dirty="0"/>
                    </a:p>
                  </a:txBody>
                  <a:tcPr/>
                </a:tc>
              </a:tr>
              <a:tr h="332144"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Effective</a:t>
                      </a:r>
                      <a:r>
                        <a:rPr lang="en-US" altLang="zh-CN" baseline="0" dirty="0" smtClean="0"/>
                        <a:t> area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1m</a:t>
                      </a:r>
                      <a:r>
                        <a:rPr lang="en-US" altLang="zh-CN" baseline="30000" dirty="0" smtClean="0"/>
                        <a:t>2</a:t>
                      </a:r>
                      <a:endParaRPr lang="zh-CN" altLang="en-US" baseline="3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36m</a:t>
                      </a:r>
                      <a:r>
                        <a:rPr lang="en-US" altLang="zh-CN" baseline="30000" dirty="0" smtClean="0"/>
                        <a:t>2</a:t>
                      </a:r>
                      <a:endParaRPr lang="zh-CN" altLang="en-US" baseline="30000" dirty="0"/>
                    </a:p>
                  </a:txBody>
                  <a:tcPr/>
                </a:tc>
              </a:tr>
              <a:tr h="332144"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Spacing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15m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30m</a:t>
                      </a:r>
                      <a:endParaRPr lang="zh-CN" altLang="en-US" dirty="0"/>
                    </a:p>
                  </a:txBody>
                  <a:tcPr/>
                </a:tc>
              </a:tr>
              <a:tr h="332144"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NO.</a:t>
                      </a:r>
                      <a:r>
                        <a:rPr lang="en-US" altLang="zh-CN" baseline="0" dirty="0" smtClean="0"/>
                        <a:t> of detectors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5195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1171</a:t>
                      </a:r>
                      <a:endParaRPr lang="zh-CN" altLang="en-US" dirty="0"/>
                    </a:p>
                  </a:txBody>
                  <a:tcPr/>
                </a:tc>
              </a:tr>
              <a:tr h="332144"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Time</a:t>
                      </a:r>
                      <a:r>
                        <a:rPr lang="en-US" altLang="zh-CN" baseline="0" dirty="0" smtClean="0"/>
                        <a:t> resolution 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2ns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10ns</a:t>
                      </a:r>
                      <a:endParaRPr lang="zh-CN" altLang="en-US" dirty="0"/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8" name="直接箭头连接符 7"/>
          <p:cNvCxnSpPr/>
          <p:nvPr/>
        </p:nvCxnSpPr>
        <p:spPr>
          <a:xfrm>
            <a:off x="7956376" y="2060848"/>
            <a:ext cx="0" cy="1008112"/>
          </a:xfrm>
          <a:prstGeom prst="straightConnector1">
            <a:avLst/>
          </a:prstGeom>
          <a:ln w="28575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7975458" y="2382164"/>
            <a:ext cx="1110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rgbClr val="FF0000"/>
                </a:solidFill>
              </a:rPr>
              <a:t>1.2m</a:t>
            </a:r>
          </a:p>
        </p:txBody>
      </p:sp>
      <p:cxnSp>
        <p:nvCxnSpPr>
          <p:cNvPr id="15" name="直接箭头连接符 14"/>
          <p:cNvCxnSpPr/>
          <p:nvPr/>
        </p:nvCxnSpPr>
        <p:spPr>
          <a:xfrm>
            <a:off x="7956376" y="1137176"/>
            <a:ext cx="0" cy="923672"/>
          </a:xfrm>
          <a:prstGeom prst="straightConnector1">
            <a:avLst/>
          </a:prstGeom>
          <a:ln w="28575">
            <a:solidFill>
              <a:srgbClr val="0070C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8028384" y="1412776"/>
            <a:ext cx="11156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rgbClr val="0070C0"/>
                </a:solidFill>
              </a:rPr>
              <a:t>2.8m</a:t>
            </a:r>
            <a:endParaRPr lang="zh-CN" altLang="en-US" sz="2400" dirty="0">
              <a:solidFill>
                <a:srgbClr val="0070C0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179512" y="5445224"/>
            <a:ext cx="4320480" cy="100811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b="1" dirty="0" err="1" smtClean="0">
                <a:solidFill>
                  <a:srgbClr val="FF0000"/>
                </a:solidFill>
              </a:rPr>
              <a:t>Muon</a:t>
            </a:r>
            <a:r>
              <a:rPr lang="en-US" altLang="zh-CN" b="1" dirty="0" smtClean="0">
                <a:solidFill>
                  <a:srgbClr val="FF0000"/>
                </a:solidFill>
              </a:rPr>
              <a:t> number </a:t>
            </a:r>
          </a:p>
          <a:p>
            <a:r>
              <a:rPr lang="en-US" altLang="zh-CN" b="1" dirty="0" smtClean="0">
                <a:solidFill>
                  <a:srgbClr val="FF0000"/>
                </a:solidFill>
              </a:rPr>
              <a:t>Core reconstruction : 5m </a:t>
            </a:r>
          </a:p>
          <a:p>
            <a:r>
              <a:rPr lang="en-US" altLang="zh-CN" b="1" dirty="0" smtClean="0">
                <a:solidFill>
                  <a:srgbClr val="FF0000"/>
                </a:solidFill>
              </a:rPr>
              <a:t>Direction reconstruction: 0.3°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4644008" y="3208973"/>
            <a:ext cx="4441984" cy="3338499"/>
            <a:chOff x="4644008" y="3208973"/>
            <a:chExt cx="4441984" cy="3338499"/>
          </a:xfrm>
        </p:grpSpPr>
        <p:pic>
          <p:nvPicPr>
            <p:cNvPr id="2049" name="Picture 1" descr="C:\Users\llma\AppData\Roaming\Tencent\Users\80108933\QQ\WinTemp\RichOle\Y(Z@E~4_K5[K(F%{C0BU~@T.pn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4008" y="3208973"/>
              <a:ext cx="4441984" cy="333849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TextBox 2"/>
            <p:cNvSpPr txBox="1"/>
            <p:nvPr/>
          </p:nvSpPr>
          <p:spPr>
            <a:xfrm>
              <a:off x="5940152" y="3356992"/>
              <a:ext cx="2952328" cy="12926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 err="1" smtClean="0"/>
                <a:t>Red:iron</a:t>
              </a:r>
              <a:endParaRPr lang="en-US" altLang="zh-CN" sz="2000" b="1" dirty="0" smtClean="0"/>
            </a:p>
            <a:p>
              <a:r>
                <a:rPr lang="en-US" altLang="zh-CN" sz="2000" b="1" dirty="0" err="1" smtClean="0"/>
                <a:t>Blue:proton</a:t>
              </a:r>
              <a:endParaRPr lang="en-US" altLang="zh-CN" sz="2000" b="1" dirty="0" smtClean="0"/>
            </a:p>
            <a:p>
              <a:r>
                <a:rPr lang="en-US" altLang="zh-CN" sz="2000" b="1" dirty="0" smtClean="0"/>
                <a:t>10PeVEnergy&lt;100PeV</a:t>
              </a:r>
            </a:p>
            <a:p>
              <a:pPr algn="r"/>
              <a:endParaRPr lang="zh-CN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804898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67544" y="1933601"/>
            <a:ext cx="8229600" cy="3245425"/>
          </a:xfrm>
        </p:spPr>
        <p:txBody>
          <a:bodyPr>
            <a:normAutofit fontScale="92500" lnSpcReduction="10000"/>
          </a:bodyPr>
          <a:lstStyle/>
          <a:p>
            <a:r>
              <a:rPr lang="en-US" altLang="zh-CN" dirty="0">
                <a:solidFill>
                  <a:srgbClr val="FF0000"/>
                </a:solidFill>
              </a:rPr>
              <a:t>R</a:t>
            </a:r>
            <a:r>
              <a:rPr lang="en-US" altLang="zh-CN" dirty="0" smtClean="0">
                <a:solidFill>
                  <a:srgbClr val="FF0000"/>
                </a:solidFill>
              </a:rPr>
              <a:t>eflectors: </a:t>
            </a:r>
            <a:endParaRPr lang="en-US" altLang="zh-CN" dirty="0">
              <a:solidFill>
                <a:srgbClr val="FF0000"/>
              </a:solidFill>
            </a:endParaRPr>
          </a:p>
          <a:p>
            <a:pPr lvl="1"/>
            <a:r>
              <a:rPr lang="en-US" altLang="zh-CN" dirty="0" smtClean="0"/>
              <a:t>25 spherical mirrors </a:t>
            </a:r>
          </a:p>
          <a:p>
            <a:pPr lvl="1"/>
            <a:r>
              <a:rPr lang="en-US" altLang="zh-CN" dirty="0" smtClean="0"/>
              <a:t>Side length</a:t>
            </a:r>
            <a:r>
              <a:rPr lang="zh-CN" altLang="en-US" dirty="0" smtClean="0"/>
              <a:t>：</a:t>
            </a:r>
            <a:r>
              <a:rPr lang="en-US" altLang="zh-CN" dirty="0"/>
              <a:t>300mm</a:t>
            </a:r>
          </a:p>
          <a:p>
            <a:pPr lvl="1"/>
            <a:r>
              <a:rPr lang="en-US" altLang="zh-CN" dirty="0" smtClean="0"/>
              <a:t>curvature</a:t>
            </a:r>
            <a:r>
              <a:rPr lang="zh-CN" altLang="en-US" dirty="0" smtClean="0"/>
              <a:t>：</a:t>
            </a:r>
            <a:r>
              <a:rPr lang="en-US" altLang="zh-CN" dirty="0"/>
              <a:t>5800mm</a:t>
            </a:r>
          </a:p>
          <a:p>
            <a:r>
              <a:rPr lang="en-US" altLang="zh-CN" dirty="0" smtClean="0">
                <a:solidFill>
                  <a:srgbClr val="FF0000"/>
                </a:solidFill>
              </a:rPr>
              <a:t>Cameras</a:t>
            </a:r>
            <a:endParaRPr lang="en-US" altLang="zh-CN" dirty="0">
              <a:solidFill>
                <a:srgbClr val="FF0000"/>
              </a:solidFill>
            </a:endParaRPr>
          </a:p>
          <a:p>
            <a:pPr lvl="1"/>
            <a:r>
              <a:rPr lang="en-US" altLang="zh-CN" dirty="0"/>
              <a:t>32 x 32 </a:t>
            </a:r>
            <a:r>
              <a:rPr lang="en-US" altLang="zh-CN" dirty="0" err="1" smtClean="0"/>
              <a:t>SiPMs</a:t>
            </a:r>
            <a:r>
              <a:rPr lang="en-US" altLang="zh-CN" dirty="0" smtClean="0"/>
              <a:t> </a:t>
            </a:r>
          </a:p>
          <a:p>
            <a:pPr lvl="1"/>
            <a:r>
              <a:rPr lang="en-US" altLang="zh-CN" dirty="0" err="1" smtClean="0"/>
              <a:t>Wenston</a:t>
            </a:r>
            <a:r>
              <a:rPr lang="en-US" altLang="zh-CN" dirty="0" smtClean="0"/>
              <a:t> Cone</a:t>
            </a:r>
            <a:endParaRPr lang="en-US" altLang="zh-CN" dirty="0"/>
          </a:p>
          <a:p>
            <a:pPr lvl="1"/>
            <a:r>
              <a:rPr lang="en-US" altLang="zh-CN" dirty="0" smtClean="0"/>
              <a:t>Pixel diameter:25.4mm</a:t>
            </a:r>
          </a:p>
          <a:p>
            <a:pPr lvl="1"/>
            <a:r>
              <a:rPr lang="en-US" altLang="zh-CN" dirty="0" smtClean="0"/>
              <a:t>Focal length: 2870mm</a:t>
            </a:r>
          </a:p>
          <a:p>
            <a:pPr marL="457200" lvl="1" indent="0">
              <a:buNone/>
            </a:pPr>
            <a:endParaRPr lang="en-US" altLang="zh-CN" dirty="0"/>
          </a:p>
          <a:p>
            <a:endParaRPr lang="en-US" altLang="zh-CN" dirty="0" smtClean="0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23528" y="404664"/>
            <a:ext cx="8229600" cy="1143000"/>
          </a:xfrm>
        </p:spPr>
        <p:txBody>
          <a:bodyPr>
            <a:noAutofit/>
          </a:bodyPr>
          <a:lstStyle/>
          <a:p>
            <a:pPr algn="l"/>
            <a:r>
              <a:rPr lang="en-US" altLang="zh-CN" sz="3600" dirty="0" smtClean="0">
                <a:solidFill>
                  <a:srgbClr val="FF0000"/>
                </a:solidFill>
              </a:rPr>
              <a:t>W</a:t>
            </a:r>
            <a:r>
              <a:rPr lang="en-US" altLang="zh-CN" sz="3600" dirty="0" smtClean="0"/>
              <a:t>ide </a:t>
            </a:r>
            <a:r>
              <a:rPr lang="en-US" altLang="zh-CN" sz="3600" dirty="0" smtClean="0">
                <a:solidFill>
                  <a:srgbClr val="FF0000"/>
                </a:solidFill>
              </a:rPr>
              <a:t>F</a:t>
            </a:r>
            <a:r>
              <a:rPr lang="en-US" altLang="zh-CN" sz="3600" dirty="0" smtClean="0"/>
              <a:t>ield </a:t>
            </a:r>
            <a:r>
              <a:rPr lang="en-US" altLang="zh-CN" sz="3600" dirty="0" smtClean="0">
                <a:solidFill>
                  <a:srgbClr val="FF0000"/>
                </a:solidFill>
              </a:rPr>
              <a:t>C</a:t>
            </a:r>
            <a:r>
              <a:rPr lang="en-US" altLang="zh-CN" sz="3600" dirty="0" smtClean="0"/>
              <a:t>herenkov </a:t>
            </a:r>
            <a:br>
              <a:rPr lang="en-US" altLang="zh-CN" sz="3600" dirty="0" smtClean="0"/>
            </a:br>
            <a:r>
              <a:rPr lang="en-US" altLang="zh-CN" sz="3600" dirty="0" smtClean="0">
                <a:solidFill>
                  <a:srgbClr val="FF0000"/>
                </a:solidFill>
              </a:rPr>
              <a:t>T</a:t>
            </a:r>
            <a:r>
              <a:rPr lang="en-US" altLang="zh-CN" sz="3600" dirty="0" smtClean="0"/>
              <a:t>elescope </a:t>
            </a:r>
            <a:r>
              <a:rPr lang="en-US" altLang="zh-CN" sz="3600" dirty="0" smtClean="0">
                <a:solidFill>
                  <a:srgbClr val="FF0000"/>
                </a:solidFill>
              </a:rPr>
              <a:t>A</a:t>
            </a:r>
            <a:r>
              <a:rPr lang="en-US" altLang="zh-CN" sz="3600" dirty="0" smtClean="0"/>
              <a:t>rray </a:t>
            </a:r>
            <a:br>
              <a:rPr lang="en-US" altLang="zh-CN" sz="3600" dirty="0" smtClean="0"/>
            </a:br>
            <a:r>
              <a:rPr lang="en-US" altLang="zh-CN" sz="3600" dirty="0" smtClean="0"/>
              <a:t>(WFCTA)</a:t>
            </a:r>
            <a:endParaRPr lang="zh-CN" altLang="en-US" sz="3600" dirty="0"/>
          </a:p>
        </p:txBody>
      </p:sp>
      <p:pic>
        <p:nvPicPr>
          <p:cNvPr id="5121" name="Picture 1" descr="C:\Users\llma\AppData\Roaming\Tencent\Users\80108933\QQ\WinTemp\RichOle\{U6}BPUYATZ8EVKZ1I4@TA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0"/>
            <a:ext cx="3923928" cy="2564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llma\AppData\Roaming\Tencent\Users\80108933\QQ\WinTemp\RichOle\}V0M_%Z$BAN[VR6BB74(224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3142943"/>
            <a:ext cx="3723206" cy="33280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矩形 3"/>
          <p:cNvSpPr/>
          <p:nvPr/>
        </p:nvSpPr>
        <p:spPr>
          <a:xfrm>
            <a:off x="536694" y="5239333"/>
            <a:ext cx="4032448" cy="114199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2400" dirty="0" err="1" smtClean="0">
                <a:solidFill>
                  <a:srgbClr val="002060"/>
                </a:solidFill>
              </a:rPr>
              <a:t>Hillas</a:t>
            </a:r>
            <a:r>
              <a:rPr lang="en-US" altLang="zh-CN" sz="2400" dirty="0" smtClean="0">
                <a:solidFill>
                  <a:srgbClr val="002060"/>
                </a:solidFill>
              </a:rPr>
              <a:t> Parameters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2400" dirty="0" err="1" smtClean="0">
                <a:solidFill>
                  <a:srgbClr val="002060"/>
                </a:solidFill>
              </a:rPr>
              <a:t>Xmax</a:t>
            </a:r>
            <a:endParaRPr lang="en-US" altLang="zh-CN" sz="2400" dirty="0" smtClean="0">
              <a:solidFill>
                <a:srgbClr val="00206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2400" dirty="0" smtClean="0">
                <a:solidFill>
                  <a:srgbClr val="002060"/>
                </a:solidFill>
              </a:rPr>
              <a:t>Energy reconstruction</a:t>
            </a:r>
            <a:endParaRPr lang="zh-CN" altLang="en-US" sz="24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4751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4452457" y="2703154"/>
            <a:ext cx="4542416" cy="3390142"/>
            <a:chOff x="3491880" y="1484784"/>
            <a:chExt cx="5518342" cy="3552825"/>
          </a:xfrm>
        </p:grpSpPr>
        <p:grpSp>
          <p:nvGrpSpPr>
            <p:cNvPr id="5" name="组合 4"/>
            <p:cNvGrpSpPr/>
            <p:nvPr/>
          </p:nvGrpSpPr>
          <p:grpSpPr>
            <a:xfrm>
              <a:off x="3491880" y="1484784"/>
              <a:ext cx="5518342" cy="3552825"/>
              <a:chOff x="4737354" y="1469708"/>
              <a:chExt cx="7143750" cy="3552825"/>
            </a:xfrm>
          </p:grpSpPr>
          <p:pic>
            <p:nvPicPr>
              <p:cNvPr id="7" name="Picture 2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4737354" y="1469708"/>
                <a:ext cx="7143750" cy="35528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8" name="矩形 7"/>
              <p:cNvSpPr/>
              <p:nvPr/>
            </p:nvSpPr>
            <p:spPr>
              <a:xfrm>
                <a:off x="6872591" y="1543189"/>
                <a:ext cx="1457371" cy="2999232"/>
              </a:xfrm>
              <a:prstGeom prst="rect">
                <a:avLst/>
              </a:prstGeom>
              <a:solidFill>
                <a:schemeClr val="accent1">
                  <a:alpha val="24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9" name="矩形 8"/>
              <p:cNvSpPr/>
              <p:nvPr/>
            </p:nvSpPr>
            <p:spPr>
              <a:xfrm>
                <a:off x="8329658" y="1495902"/>
                <a:ext cx="922111" cy="2999232"/>
              </a:xfrm>
              <a:prstGeom prst="rect">
                <a:avLst/>
              </a:prstGeom>
              <a:solidFill>
                <a:schemeClr val="accent2">
                  <a:alpha val="24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>
                  <a:solidFill>
                    <a:srgbClr val="FFC000"/>
                  </a:solidFill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9229176" y="1514490"/>
                <a:ext cx="818074" cy="2999232"/>
              </a:xfrm>
              <a:prstGeom prst="rect">
                <a:avLst/>
              </a:prstGeom>
              <a:solidFill>
                <a:srgbClr val="FF0000">
                  <a:alpha val="10000"/>
                </a:srgb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>
                  <a:solidFill>
                    <a:srgbClr val="FFC000"/>
                  </a:solidFill>
                </a:endParaRPr>
              </a:p>
            </p:txBody>
          </p:sp>
          <p:cxnSp>
            <p:nvCxnSpPr>
              <p:cNvPr id="11" name="直接连接符 10"/>
              <p:cNvCxnSpPr/>
              <p:nvPr/>
            </p:nvCxnSpPr>
            <p:spPr>
              <a:xfrm flipH="1" flipV="1">
                <a:off x="7434151" y="2817546"/>
                <a:ext cx="1932874" cy="3712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直接连接符 11"/>
              <p:cNvCxnSpPr>
                <a:stCxn id="10" idx="3"/>
              </p:cNvCxnSpPr>
              <p:nvPr/>
            </p:nvCxnSpPr>
            <p:spPr>
              <a:xfrm flipH="1" flipV="1">
                <a:off x="9400481" y="2832411"/>
                <a:ext cx="646769" cy="181695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直接连接符 12"/>
              <p:cNvCxnSpPr/>
              <p:nvPr/>
            </p:nvCxnSpPr>
            <p:spPr>
              <a:xfrm flipV="1">
                <a:off x="6118118" y="2832413"/>
                <a:ext cx="1308595" cy="777772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" name="矩形 5"/>
            <p:cNvSpPr/>
            <p:nvPr/>
          </p:nvSpPr>
          <p:spPr>
            <a:xfrm>
              <a:off x="4536610" y="1534455"/>
              <a:ext cx="611454" cy="2995518"/>
            </a:xfrm>
            <a:prstGeom prst="rect">
              <a:avLst/>
            </a:prstGeom>
            <a:solidFill>
              <a:schemeClr val="tx2">
                <a:lumMod val="40000"/>
                <a:lumOff val="60000"/>
                <a:alpha val="6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Measure individual cosmic ray spectra from 10TeV to </a:t>
            </a:r>
            <a:r>
              <a:rPr lang="en-US" altLang="zh-CN" dirty="0" err="1" smtClean="0"/>
              <a:t>EeV</a:t>
            </a:r>
            <a:endParaRPr lang="en-US" altLang="zh-CN" dirty="0" smtClean="0"/>
          </a:p>
          <a:p>
            <a:pPr lvl="1"/>
            <a:r>
              <a:rPr lang="en-US" altLang="zh-CN" dirty="0" smtClean="0"/>
              <a:t>Multi-parameters, Multi-stages  </a:t>
            </a:r>
            <a:endParaRPr lang="zh-CN" altLang="en-US" dirty="0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 smtClean="0"/>
              <a:t>LHAASO science in cosmic ray measurement </a:t>
            </a:r>
            <a:endParaRPr lang="zh-CN" altLang="en-US" dirty="0"/>
          </a:p>
        </p:txBody>
      </p:sp>
      <p:sp>
        <p:nvSpPr>
          <p:cNvPr id="16" name="内容占位符 2"/>
          <p:cNvSpPr txBox="1">
            <a:spLocks/>
          </p:cNvSpPr>
          <p:nvPr/>
        </p:nvSpPr>
        <p:spPr>
          <a:xfrm>
            <a:off x="251520" y="2784326"/>
            <a:ext cx="8229600" cy="3600399"/>
          </a:xfrm>
          <a:prstGeom prst="rect">
            <a:avLst/>
          </a:prstGeom>
        </p:spPr>
        <p:txBody>
          <a:bodyPr vert="horz">
            <a:normAutofit fontScale="77500" lnSpcReduction="20000"/>
          </a:bodyPr>
          <a:lstStyle>
            <a:lvl1pPr marL="365760" indent="-256032" algn="l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1792" indent="-228600" algn="l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Char char="◦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9536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Char char="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2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574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514350" lvl="1" indent="-514350">
              <a:spcBef>
                <a:spcPts val="1000"/>
              </a:spcBef>
              <a:buFont typeface="Wingdings" panose="05000000000000000000" pitchFamily="2" charset="2"/>
              <a:buChar char="Ø"/>
            </a:pPr>
            <a:r>
              <a:rPr lang="en-US" altLang="zh-CN" sz="2800" b="1" dirty="0" smtClean="0">
                <a:solidFill>
                  <a:srgbClr val="FF0000"/>
                </a:solidFill>
                <a:ea typeface="ＭＳ Ｐゴシック" pitchFamily="34" charset="-128"/>
              </a:rPr>
              <a:t>10TeV-100TeV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altLang="zh-CN" dirty="0" smtClean="0">
                <a:solidFill>
                  <a:prstClr val="black"/>
                </a:solidFill>
                <a:ea typeface="ＭＳ Ｐゴシック" pitchFamily="34" charset="-128"/>
              </a:rPr>
              <a:t>Energy Scale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altLang="zh-CN" dirty="0" smtClean="0">
                <a:solidFill>
                  <a:prstClr val="black"/>
                </a:solidFill>
                <a:ea typeface="ＭＳ Ｐゴシック" pitchFamily="34" charset="-128"/>
              </a:rPr>
              <a:t>WCDA, WFCTA</a:t>
            </a:r>
            <a:endParaRPr lang="en-US" altLang="zh-CN" dirty="0" smtClean="0">
              <a:ea typeface="ＭＳ Ｐゴシック" pitchFamily="34" charset="-128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altLang="zh-CN" b="1" dirty="0" smtClean="0">
                <a:solidFill>
                  <a:srgbClr val="FF0000"/>
                </a:solidFill>
                <a:ea typeface="ＭＳ Ｐゴシック" pitchFamily="34" charset="-128"/>
              </a:rPr>
              <a:t>100TeV-10PeV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altLang="zh-CN" dirty="0" smtClean="0">
                <a:ea typeface="ＭＳ Ｐゴシック" pitchFamily="34" charset="-128"/>
              </a:rPr>
              <a:t>Knees for </a:t>
            </a:r>
            <a:r>
              <a:rPr lang="en-US" altLang="zh-CN" i="1" dirty="0" err="1" smtClean="0">
                <a:ea typeface="ＭＳ Ｐゴシック" pitchFamily="34" charset="-128"/>
              </a:rPr>
              <a:t>H,He</a:t>
            </a:r>
            <a:r>
              <a:rPr lang="en-US" altLang="zh-CN" dirty="0" smtClean="0">
                <a:ea typeface="ＭＳ Ｐゴシック" pitchFamily="34" charset="-128"/>
              </a:rPr>
              <a:t>,…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altLang="zh-CN" i="1" dirty="0" smtClean="0">
                <a:ea typeface="ＭＳ Ｐゴシック" pitchFamily="34" charset="-128"/>
              </a:rPr>
              <a:t>WCDA, WFCTA, KM2A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altLang="zh-CN" b="1" dirty="0" smtClean="0">
                <a:solidFill>
                  <a:srgbClr val="FF0000"/>
                </a:solidFill>
                <a:ea typeface="ＭＳ Ｐゴシック" pitchFamily="34" charset="-128"/>
              </a:rPr>
              <a:t>10PeV-100PeV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altLang="zh-CN" dirty="0" smtClean="0">
                <a:ea typeface="ＭＳ Ｐゴシック" pitchFamily="34" charset="-128"/>
              </a:rPr>
              <a:t>knee of </a:t>
            </a:r>
            <a:r>
              <a:rPr lang="en-US" altLang="zh-CN" i="1" dirty="0" smtClean="0">
                <a:ea typeface="ＭＳ Ｐゴシック" pitchFamily="34" charset="-128"/>
              </a:rPr>
              <a:t>Fe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altLang="zh-CN" i="1" dirty="0" smtClean="0">
                <a:ea typeface="ＭＳ Ｐゴシック" pitchFamily="34" charset="-128"/>
              </a:rPr>
              <a:t>WFCTA, KM2A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altLang="zh-CN" b="1" dirty="0" smtClean="0">
                <a:solidFill>
                  <a:srgbClr val="FF0000"/>
                </a:solidFill>
                <a:ea typeface="ＭＳ Ｐゴシック" pitchFamily="34" charset="-128"/>
              </a:rPr>
              <a:t>100PeV-2EeV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altLang="zh-CN" dirty="0" smtClean="0">
                <a:ea typeface="ＭＳ Ｐゴシック" pitchFamily="34" charset="-128"/>
              </a:rPr>
              <a:t>2</a:t>
            </a:r>
            <a:r>
              <a:rPr lang="en-US" altLang="zh-CN" baseline="30000" dirty="0" smtClean="0">
                <a:ea typeface="ＭＳ Ｐゴシック" pitchFamily="34" charset="-128"/>
              </a:rPr>
              <a:t>nd</a:t>
            </a:r>
            <a:r>
              <a:rPr lang="en-US" altLang="zh-CN" dirty="0" smtClean="0">
                <a:ea typeface="ＭＳ Ｐゴシック" pitchFamily="34" charset="-128"/>
              </a:rPr>
              <a:t> knee &amp; composition changing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altLang="zh-CN" dirty="0" smtClean="0">
                <a:ea typeface="ＭＳ Ｐゴシック" pitchFamily="34" charset="-128"/>
              </a:rPr>
              <a:t>Transition from galactic to extra-galactic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altLang="zh-CN" dirty="0" smtClean="0">
                <a:ea typeface="ＭＳ Ｐゴシック" pitchFamily="34" charset="-128"/>
              </a:rPr>
              <a:t>WFCTA, KM2A</a:t>
            </a:r>
          </a:p>
        </p:txBody>
      </p:sp>
    </p:spTree>
    <p:extLst>
      <p:ext uri="{BB962C8B-B14F-4D97-AF65-F5344CB8AC3E}">
        <p14:creationId xmlns:p14="http://schemas.microsoft.com/office/powerpoint/2010/main" val="3629656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altLang="zh-CN" dirty="0" smtClean="0"/>
              <a:t>Energy scale of WFCTA prototype </a:t>
            </a:r>
            <a:endParaRPr lang="zh-CN" altLang="en-US" dirty="0"/>
          </a:p>
        </p:txBody>
      </p:sp>
      <p:pic>
        <p:nvPicPr>
          <p:cNvPr id="4" name="内容占位符 3" descr="ybj-zhan2.tif"/>
          <p:cNvPicPr>
            <a:picLocks noChangeAspect="1"/>
          </p:cNvPicPr>
          <p:nvPr/>
        </p:nvPicPr>
        <p:blipFill>
          <a:blip r:embed="rId2" cstate="print"/>
          <a:srcRect l="49352" t="7291" b="51042"/>
          <a:stretch>
            <a:fillRect/>
          </a:stretch>
        </p:blipFill>
        <p:spPr>
          <a:xfrm>
            <a:off x="0" y="1124744"/>
            <a:ext cx="9540552" cy="5761018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3" cstate="print"/>
          <a:srcRect l="6541" r="25871" b="15254"/>
          <a:stretch>
            <a:fillRect/>
          </a:stretch>
        </p:blipFill>
        <p:spPr bwMode="auto">
          <a:xfrm>
            <a:off x="5796136" y="4725143"/>
            <a:ext cx="1512168" cy="14208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直接箭头连接符 6"/>
          <p:cNvCxnSpPr/>
          <p:nvPr/>
        </p:nvCxnSpPr>
        <p:spPr>
          <a:xfrm>
            <a:off x="3995936" y="3573016"/>
            <a:ext cx="2181200" cy="1152128"/>
          </a:xfrm>
          <a:prstGeom prst="straightConnector1">
            <a:avLst/>
          </a:prstGeom>
          <a:ln w="2222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4788024" y="3707740"/>
            <a:ext cx="7378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solidFill>
                  <a:srgbClr val="FF0000"/>
                </a:solidFill>
              </a:rPr>
              <a:t>80m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95064" y="1182231"/>
            <a:ext cx="4592960" cy="224676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bg1"/>
            </a:solidFill>
          </a:ln>
          <a:extLst/>
        </p:spPr>
        <p:txBody>
          <a:bodyPr wrap="square">
            <a:spAutoFit/>
          </a:bodyPr>
          <a:lstStyle/>
          <a:p>
            <a:pPr marL="342900" indent="-342900" algn="ctr" defTabSz="914400" fontAlgn="auto">
              <a:spcAft>
                <a:spcPts val="0"/>
              </a:spcAft>
              <a:defRPr/>
            </a:pPr>
            <a:r>
              <a:rPr lang="en-US" altLang="zh-CN" sz="2000" b="1" kern="0" dirty="0">
                <a:latin typeface="Times New Roman" pitchFamily="18" charset="0"/>
              </a:rPr>
              <a:t>Wide Field of View Cherenkov Telescope (WFCTA/LHAASO)</a:t>
            </a:r>
          </a:p>
          <a:p>
            <a:pPr marL="342900" indent="-342900" defTabSz="914400" fontAlgn="auto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n-US" altLang="zh-CN" sz="2000" b="1" kern="0" dirty="0">
                <a:latin typeface="Times New Roman" pitchFamily="18" charset="0"/>
              </a:rPr>
              <a:t> 5m</a:t>
            </a:r>
            <a:r>
              <a:rPr lang="en-US" altLang="zh-CN" sz="2000" b="1" kern="0" baseline="30000" dirty="0">
                <a:latin typeface="Times New Roman" pitchFamily="18" charset="0"/>
              </a:rPr>
              <a:t>2</a:t>
            </a:r>
            <a:r>
              <a:rPr lang="en-US" altLang="zh-CN" sz="2000" b="1" kern="0" dirty="0">
                <a:latin typeface="Times New Roman" pitchFamily="18" charset="0"/>
              </a:rPr>
              <a:t> spherical mirror</a:t>
            </a:r>
            <a:r>
              <a:rPr lang="zh-CN" altLang="en-US" sz="2000" b="1" kern="0" dirty="0">
                <a:latin typeface="Times New Roman" pitchFamily="18" charset="0"/>
              </a:rPr>
              <a:t>；</a:t>
            </a:r>
          </a:p>
          <a:p>
            <a:pPr marL="342900" indent="-342900" defTabSz="914400" fontAlgn="auto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n-US" altLang="zh-CN" sz="2000" b="1" kern="0" dirty="0">
                <a:latin typeface="Times New Roman" pitchFamily="18" charset="0"/>
              </a:rPr>
              <a:t>16×16 PMT array </a:t>
            </a:r>
          </a:p>
          <a:p>
            <a:pPr marL="342900" indent="-342900" defTabSz="914400" fontAlgn="auto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n-US" altLang="zh-CN" sz="2000" b="1" kern="0" dirty="0">
                <a:latin typeface="Times New Roman" pitchFamily="18" charset="0"/>
              </a:rPr>
              <a:t>Pixel size 1°</a:t>
            </a:r>
            <a:r>
              <a:rPr lang="zh-CN" altLang="en-US" sz="2000" b="1" kern="0" dirty="0">
                <a:latin typeface="Times New Roman" pitchFamily="18" charset="0"/>
              </a:rPr>
              <a:t>；</a:t>
            </a:r>
            <a:r>
              <a:rPr lang="en-US" altLang="zh-CN" sz="2000" b="1" kern="0" dirty="0">
                <a:latin typeface="Times New Roman" pitchFamily="18" charset="0"/>
              </a:rPr>
              <a:t> </a:t>
            </a:r>
          </a:p>
          <a:p>
            <a:pPr marL="342900" indent="-342900" defTabSz="914400" fontAlgn="auto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n-US" altLang="zh-CN" sz="2000" b="1" kern="0" dirty="0">
                <a:latin typeface="Times New Roman" pitchFamily="18" charset="0"/>
              </a:rPr>
              <a:t>FOV: 14°× 16°;</a:t>
            </a:r>
          </a:p>
          <a:p>
            <a:pPr defTabSz="914400" fontAlgn="auto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n-US" altLang="zh-CN" sz="2000" b="1" kern="0" dirty="0">
                <a:latin typeface="Times New Roman" pitchFamily="18" charset="0"/>
              </a:rPr>
              <a:t> Elevation angle: 60</a:t>
            </a:r>
            <a:r>
              <a:rPr lang="en-US" altLang="zh-CN" sz="2000" kern="0" dirty="0">
                <a:solidFill>
                  <a:srgbClr val="0000FF"/>
                </a:solidFill>
                <a:latin typeface="Times New Roman" pitchFamily="18" charset="0"/>
              </a:rPr>
              <a:t>°.</a:t>
            </a:r>
          </a:p>
        </p:txBody>
      </p:sp>
      <p:grpSp>
        <p:nvGrpSpPr>
          <p:cNvPr id="11" name="组合 11"/>
          <p:cNvGrpSpPr>
            <a:grpSpLocks/>
          </p:cNvGrpSpPr>
          <p:nvPr/>
        </p:nvGrpSpPr>
        <p:grpSpPr bwMode="auto">
          <a:xfrm>
            <a:off x="5311228" y="1195907"/>
            <a:ext cx="3581252" cy="2938823"/>
            <a:chOff x="5491096" y="1214370"/>
            <a:chExt cx="3222510" cy="2958474"/>
          </a:xfrm>
        </p:grpSpPr>
        <p:grpSp>
          <p:nvGrpSpPr>
            <p:cNvPr id="12" name="Group 9"/>
            <p:cNvGrpSpPr>
              <a:grpSpLocks/>
            </p:cNvGrpSpPr>
            <p:nvPr/>
          </p:nvGrpSpPr>
          <p:grpSpPr bwMode="auto">
            <a:xfrm>
              <a:off x="5491096" y="1214878"/>
              <a:ext cx="3222510" cy="2957966"/>
              <a:chOff x="1475" y="935"/>
              <a:chExt cx="3051" cy="2548"/>
            </a:xfrm>
          </p:grpSpPr>
          <p:pic>
            <p:nvPicPr>
              <p:cNvPr id="14" name="Picture 10" descr="tnt01_big_good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 l="100000" r="-1955" b="30688"/>
              <a:stretch>
                <a:fillRect/>
              </a:stretch>
            </p:blipFill>
            <p:spPr bwMode="auto">
              <a:xfrm>
                <a:off x="2852" y="935"/>
                <a:ext cx="56" cy="234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5" name="Picture 11" descr="tnt02_big_good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 l="977" t="-505" r="-977" b="30180"/>
              <a:stretch>
                <a:fillRect/>
              </a:stretch>
            </p:blipFill>
            <p:spPr bwMode="auto">
              <a:xfrm>
                <a:off x="1475" y="968"/>
                <a:ext cx="3051" cy="251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13" name="TextBox 10"/>
            <p:cNvSpPr txBox="1">
              <a:spLocks noChangeArrowheads="1"/>
            </p:cNvSpPr>
            <p:nvPr/>
          </p:nvSpPr>
          <p:spPr bwMode="auto">
            <a:xfrm>
              <a:off x="5491097" y="1214370"/>
              <a:ext cx="2350560" cy="399993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  <a:extLst/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kern="0" dirty="0" smtClean="0">
                  <a:solidFill>
                    <a:prstClr val="black"/>
                  </a:solidFill>
                </a:rPr>
                <a:t>One of Cherenkov event</a:t>
              </a:r>
              <a:endParaRPr lang="zh-CN" altLang="en-US" sz="2000" b="1" kern="0" dirty="0" smtClean="0">
                <a:solidFill>
                  <a:prstClr val="black"/>
                </a:solidFill>
              </a:endParaRPr>
            </a:p>
          </p:txBody>
        </p:sp>
      </p:grpSp>
      <p:sp>
        <p:nvSpPr>
          <p:cNvPr id="18" name="标题 1"/>
          <p:cNvSpPr txBox="1">
            <a:spLocks/>
          </p:cNvSpPr>
          <p:nvPr/>
        </p:nvSpPr>
        <p:spPr>
          <a:xfrm>
            <a:off x="5220072" y="4280100"/>
            <a:ext cx="4032448" cy="231089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 fontScale="6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2800" dirty="0" smtClean="0">
                <a:ea typeface="ＭＳ Ｐゴシック" pitchFamily="34" charset="-128"/>
              </a:rPr>
              <a:t>CREAM:  </a:t>
            </a:r>
          </a:p>
          <a:p>
            <a:pPr algn="l"/>
            <a:r>
              <a:rPr lang="en-US" altLang="zh-CN" sz="2800" dirty="0" smtClean="0">
                <a:solidFill>
                  <a:srgbClr val="FF0000"/>
                </a:solidFill>
                <a:ea typeface="ＭＳ Ｐゴシック" pitchFamily="34" charset="-128"/>
              </a:rPr>
              <a:t>1.09</a:t>
            </a:r>
            <a:r>
              <a:rPr lang="en-US" altLang="zh-CN" sz="2800" dirty="0" smtClean="0">
                <a:ea typeface="ＭＳ Ｐゴシック" pitchFamily="34" charset="-128"/>
              </a:rPr>
              <a:t>x1.95x10</a:t>
            </a:r>
            <a:r>
              <a:rPr lang="en-US" altLang="zh-CN" sz="2800" baseline="30000" dirty="0" smtClean="0">
                <a:ea typeface="ＭＳ Ｐゴシック" pitchFamily="34" charset="-128"/>
              </a:rPr>
              <a:t>-11</a:t>
            </a:r>
            <a:r>
              <a:rPr lang="en-US" altLang="zh-CN" sz="2800" dirty="0" smtClean="0">
                <a:ea typeface="ＭＳ Ｐゴシック" pitchFamily="34" charset="-128"/>
              </a:rPr>
              <a:t>(E/400TeV)</a:t>
            </a:r>
            <a:r>
              <a:rPr lang="en-US" altLang="zh-CN" sz="2800" baseline="30000" dirty="0" smtClean="0">
                <a:ea typeface="ＭＳ Ｐゴシック" pitchFamily="34" charset="-128"/>
              </a:rPr>
              <a:t>-</a:t>
            </a:r>
            <a:r>
              <a:rPr lang="en-US" altLang="zh-CN" sz="2800" baseline="30000" dirty="0" smtClean="0">
                <a:solidFill>
                  <a:srgbClr val="FF0000"/>
                </a:solidFill>
                <a:ea typeface="ＭＳ Ｐゴシック" pitchFamily="34" charset="-128"/>
              </a:rPr>
              <a:t>2.62</a:t>
            </a:r>
            <a:r>
              <a:rPr lang="en-US" altLang="zh-CN" sz="2800" dirty="0" smtClean="0">
                <a:ea typeface="ＭＳ Ｐゴシック" pitchFamily="34" charset="-128"/>
              </a:rPr>
              <a:t/>
            </a:r>
            <a:br>
              <a:rPr lang="en-US" altLang="zh-CN" sz="2800" dirty="0" smtClean="0">
                <a:ea typeface="ＭＳ Ｐゴシック" pitchFamily="34" charset="-128"/>
              </a:rPr>
            </a:br>
            <a:endParaRPr lang="en-US" altLang="zh-CN" sz="2800" dirty="0" smtClean="0">
              <a:ea typeface="ＭＳ Ｐゴシック" pitchFamily="34" charset="-128"/>
            </a:endParaRPr>
          </a:p>
          <a:p>
            <a:pPr algn="l"/>
            <a:r>
              <a:rPr lang="en-US" altLang="zh-CN" sz="2800" dirty="0" smtClean="0">
                <a:ea typeface="ＭＳ Ｐゴシック" pitchFamily="34" charset="-128"/>
              </a:rPr>
              <a:t> ARGO-YBJ:   </a:t>
            </a:r>
          </a:p>
          <a:p>
            <a:pPr algn="l"/>
            <a:r>
              <a:rPr lang="en-US" altLang="zh-CN" sz="2800" dirty="0" smtClean="0">
                <a:ea typeface="ＭＳ Ｐゴシック" pitchFamily="34" charset="-128"/>
              </a:rPr>
              <a:t>1.95x10</a:t>
            </a:r>
            <a:r>
              <a:rPr lang="en-US" altLang="zh-CN" sz="2800" baseline="30000" dirty="0" smtClean="0">
                <a:ea typeface="ＭＳ Ｐゴシック" pitchFamily="34" charset="-128"/>
              </a:rPr>
              <a:t>-11</a:t>
            </a:r>
            <a:r>
              <a:rPr lang="en-US" altLang="zh-CN" sz="2800" dirty="0" smtClean="0">
                <a:ea typeface="ＭＳ Ｐゴシック" pitchFamily="34" charset="-128"/>
              </a:rPr>
              <a:t>(E/400TeV)</a:t>
            </a:r>
            <a:r>
              <a:rPr lang="en-US" altLang="zh-CN" sz="2800" baseline="30000" dirty="0" smtClean="0">
                <a:ea typeface="ＭＳ Ｐゴシック" pitchFamily="34" charset="-128"/>
              </a:rPr>
              <a:t>-</a:t>
            </a:r>
            <a:r>
              <a:rPr lang="en-US" altLang="zh-CN" sz="2800" baseline="30000" dirty="0" smtClean="0">
                <a:solidFill>
                  <a:srgbClr val="FF0000"/>
                </a:solidFill>
                <a:ea typeface="ＭＳ Ｐゴシック" pitchFamily="34" charset="-128"/>
              </a:rPr>
              <a:t>2.61</a:t>
            </a:r>
            <a:r>
              <a:rPr lang="en-US" altLang="zh-CN" sz="2800" dirty="0" smtClean="0">
                <a:ea typeface="ＭＳ Ｐゴシック" pitchFamily="34" charset="-128"/>
              </a:rPr>
              <a:t> </a:t>
            </a:r>
            <a:br>
              <a:rPr lang="en-US" altLang="zh-CN" sz="2800" dirty="0" smtClean="0">
                <a:ea typeface="ＭＳ Ｐゴシック" pitchFamily="34" charset="-128"/>
              </a:rPr>
            </a:br>
            <a:endParaRPr lang="en-US" altLang="zh-CN" sz="2800" dirty="0" smtClean="0">
              <a:ea typeface="ＭＳ Ｐゴシック" pitchFamily="34" charset="-128"/>
            </a:endParaRPr>
          </a:p>
          <a:p>
            <a:pPr algn="l"/>
            <a:r>
              <a:rPr lang="en-US" altLang="zh-CN" sz="2800" b="1" dirty="0" smtClean="0">
                <a:solidFill>
                  <a:srgbClr val="FF0000"/>
                </a:solidFill>
                <a:ea typeface="ＭＳ Ｐゴシック" pitchFamily="34" charset="-128"/>
              </a:rPr>
              <a:t>LHAASO Prototype</a:t>
            </a:r>
            <a:r>
              <a:rPr lang="en-US" altLang="zh-CN" sz="2800" dirty="0" smtClean="0">
                <a:ea typeface="ＭＳ Ｐゴシック" pitchFamily="34" charset="-128"/>
              </a:rPr>
              <a:t>:    </a:t>
            </a:r>
          </a:p>
          <a:p>
            <a:pPr algn="l"/>
            <a:r>
              <a:rPr lang="en-US" altLang="zh-CN" sz="2800" dirty="0" smtClean="0">
                <a:solidFill>
                  <a:srgbClr val="FF0000"/>
                </a:solidFill>
                <a:ea typeface="ＭＳ Ｐゴシック" pitchFamily="34" charset="-128"/>
              </a:rPr>
              <a:t>0.94</a:t>
            </a:r>
            <a:r>
              <a:rPr lang="en-US" altLang="zh-CN" sz="2800" dirty="0" smtClean="0">
                <a:ea typeface="ＭＳ Ｐゴシック" pitchFamily="34" charset="-128"/>
              </a:rPr>
              <a:t>x1.95x10</a:t>
            </a:r>
            <a:r>
              <a:rPr lang="en-US" altLang="zh-CN" sz="2800" baseline="30000" dirty="0" smtClean="0">
                <a:ea typeface="ＭＳ Ｐゴシック" pitchFamily="34" charset="-128"/>
              </a:rPr>
              <a:t>-11</a:t>
            </a:r>
            <a:r>
              <a:rPr lang="en-US" altLang="zh-CN" sz="2800" dirty="0" smtClean="0">
                <a:ea typeface="ＭＳ Ｐゴシック" pitchFamily="34" charset="-128"/>
              </a:rPr>
              <a:t>(E/400TeV)</a:t>
            </a:r>
            <a:r>
              <a:rPr lang="en-US" altLang="zh-CN" sz="2800" baseline="30000" dirty="0" smtClean="0">
                <a:ea typeface="ＭＳ Ｐゴシック" pitchFamily="34" charset="-128"/>
              </a:rPr>
              <a:t>-</a:t>
            </a:r>
            <a:r>
              <a:rPr lang="en-US" altLang="zh-CN" sz="2800" baseline="30000" dirty="0" smtClean="0">
                <a:solidFill>
                  <a:srgbClr val="FF0000"/>
                </a:solidFill>
                <a:ea typeface="ＭＳ Ｐゴシック" pitchFamily="34" charset="-128"/>
              </a:rPr>
              <a:t>2.62</a:t>
            </a:r>
            <a:endParaRPr lang="zh-CN" altLang="en-US" sz="2800" baseline="30000" dirty="0" smtClean="0">
              <a:solidFill>
                <a:srgbClr val="FF0000"/>
              </a:solidFill>
              <a:ea typeface="ＭＳ Ｐゴシック" pitchFamily="34" charset="-128"/>
            </a:endParaRPr>
          </a:p>
        </p:txBody>
      </p:sp>
      <p:pic>
        <p:nvPicPr>
          <p:cNvPr id="32" name="Picture 3"/>
          <p:cNvPicPr>
            <a:picLocks noChangeAspect="1" noChangeArrowheads="1"/>
          </p:cNvPicPr>
          <p:nvPr/>
        </p:nvPicPr>
        <p:blipFill>
          <a:blip r:embed="rId6" cstate="print"/>
          <a:srcRect t="54448"/>
          <a:stretch>
            <a:fillRect/>
          </a:stretch>
        </p:blipFill>
        <p:spPr bwMode="auto">
          <a:xfrm>
            <a:off x="-16250" y="3819399"/>
            <a:ext cx="5015587" cy="32322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3" name="组合 22"/>
          <p:cNvGrpSpPr/>
          <p:nvPr/>
        </p:nvGrpSpPr>
        <p:grpSpPr>
          <a:xfrm>
            <a:off x="604084" y="4273964"/>
            <a:ext cx="2764138" cy="307164"/>
            <a:chOff x="4457702" y="2060848"/>
            <a:chExt cx="3365960" cy="542348"/>
          </a:xfrm>
        </p:grpSpPr>
        <p:grpSp>
          <p:nvGrpSpPr>
            <p:cNvPr id="24" name="组合 10"/>
            <p:cNvGrpSpPr>
              <a:grpSpLocks/>
            </p:cNvGrpSpPr>
            <p:nvPr/>
          </p:nvGrpSpPr>
          <p:grpSpPr bwMode="auto">
            <a:xfrm>
              <a:off x="4485490" y="2183154"/>
              <a:ext cx="2961937" cy="248194"/>
              <a:chOff x="1428228" y="2000851"/>
              <a:chExt cx="5001068" cy="311342"/>
            </a:xfrm>
          </p:grpSpPr>
          <p:cxnSp>
            <p:nvCxnSpPr>
              <p:cNvPr id="28" name="直接连接符 27"/>
              <p:cNvCxnSpPr/>
              <p:nvPr/>
            </p:nvCxnSpPr>
            <p:spPr>
              <a:xfrm flipV="1">
                <a:off x="1428228" y="2000851"/>
                <a:ext cx="3929052" cy="141689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直接连接符 28"/>
              <p:cNvCxnSpPr/>
              <p:nvPr/>
            </p:nvCxnSpPr>
            <p:spPr>
              <a:xfrm flipV="1">
                <a:off x="2602581" y="2129489"/>
                <a:ext cx="3142235" cy="11186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直接连接符 29"/>
              <p:cNvCxnSpPr/>
              <p:nvPr/>
            </p:nvCxnSpPr>
            <p:spPr>
              <a:xfrm flipV="1">
                <a:off x="4500001" y="2258128"/>
                <a:ext cx="1929295" cy="54065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5" name="直接连接符 24"/>
            <p:cNvCxnSpPr/>
            <p:nvPr/>
          </p:nvCxnSpPr>
          <p:spPr>
            <a:xfrm flipV="1">
              <a:off x="4457702" y="2060848"/>
              <a:ext cx="2518541" cy="220718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 flipV="1">
              <a:off x="4572003" y="2255336"/>
              <a:ext cx="2518542" cy="220718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 flipV="1">
              <a:off x="5305120" y="2382478"/>
              <a:ext cx="2518542" cy="220718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6" name="矩形 35"/>
          <p:cNvSpPr/>
          <p:nvPr/>
        </p:nvSpPr>
        <p:spPr>
          <a:xfrm>
            <a:off x="195064" y="3874224"/>
            <a:ext cx="4416649" cy="4801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lvl="2">
              <a:lnSpc>
                <a:spcPct val="90000"/>
              </a:lnSpc>
              <a:defRPr/>
            </a:pPr>
            <a:r>
              <a:rPr lang="en-US" altLang="zh-CN" sz="1400" b="1" dirty="0" smtClean="0">
                <a:solidFill>
                  <a:srgbClr val="FF0000"/>
                </a:solidFill>
              </a:rPr>
              <a:t>The knee of (700±230</a:t>
            </a:r>
            <a:r>
              <a:rPr lang="en-US" altLang="zh-CN" sz="1400" b="1" baseline="-25000" dirty="0" smtClean="0">
                <a:solidFill>
                  <a:srgbClr val="FF0000"/>
                </a:solidFill>
              </a:rPr>
              <a:t>stat.</a:t>
            </a:r>
            <a:r>
              <a:rPr lang="en-US" altLang="zh-CN" sz="1400" b="1" dirty="0" smtClean="0">
                <a:solidFill>
                  <a:srgbClr val="FF0000"/>
                </a:solidFill>
              </a:rPr>
              <a:t>±70</a:t>
            </a:r>
            <a:r>
              <a:rPr lang="en-US" altLang="zh-CN" sz="1400" b="1" baseline="-25000" dirty="0" smtClean="0">
                <a:solidFill>
                  <a:srgbClr val="FF0000"/>
                </a:solidFill>
              </a:rPr>
              <a:t>sys.</a:t>
            </a:r>
            <a:r>
              <a:rPr lang="en-US" altLang="zh-CN" sz="1400" b="1" dirty="0" smtClean="0">
                <a:solidFill>
                  <a:srgbClr val="FF0000"/>
                </a:solidFill>
              </a:rPr>
              <a:t>) TeV is found</a:t>
            </a:r>
          </a:p>
        </p:txBody>
      </p:sp>
    </p:spTree>
    <p:extLst>
      <p:ext uri="{BB962C8B-B14F-4D97-AF65-F5344CB8AC3E}">
        <p14:creationId xmlns:p14="http://schemas.microsoft.com/office/powerpoint/2010/main" val="4076091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8" grpId="0" animBg="1"/>
      <p:bldP spid="3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51519" y="260648"/>
            <a:ext cx="8326233" cy="1286025"/>
          </a:xfrm>
        </p:spPr>
        <p:txBody>
          <a:bodyPr>
            <a:normAutofit fontScale="90000"/>
          </a:bodyPr>
          <a:lstStyle/>
          <a:p>
            <a:r>
              <a:rPr lang="en-US" altLang="zh-CN" dirty="0" smtClean="0"/>
              <a:t>Performance of LHAASO detectors </a:t>
            </a:r>
            <a:r>
              <a:rPr lang="en-US" altLang="zh-CN" b="0" dirty="0" smtClean="0">
                <a:solidFill>
                  <a:schemeClr val="tx1"/>
                </a:solidFill>
              </a:rPr>
              <a:t>from 100TeV to 10PeV</a:t>
            </a:r>
            <a:endParaRPr lang="zh-CN" altLang="en-US" b="0" dirty="0">
              <a:solidFill>
                <a:schemeClr val="tx1"/>
              </a:solidFill>
            </a:endParaRPr>
          </a:p>
        </p:txBody>
      </p:sp>
      <p:grpSp>
        <p:nvGrpSpPr>
          <p:cNvPr id="6" name="组合 24"/>
          <p:cNvGrpSpPr>
            <a:grpSpLocks noChangeAspect="1"/>
          </p:cNvGrpSpPr>
          <p:nvPr/>
        </p:nvGrpSpPr>
        <p:grpSpPr>
          <a:xfrm>
            <a:off x="6360518" y="5633204"/>
            <a:ext cx="1991058" cy="930075"/>
            <a:chOff x="2915816" y="5229487"/>
            <a:chExt cx="1905578" cy="890145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816" t="11004" r="7106" b="22090"/>
            <a:stretch/>
          </p:blipFill>
          <p:spPr>
            <a:xfrm>
              <a:off x="2915816" y="5229487"/>
              <a:ext cx="1905578" cy="811190"/>
            </a:xfrm>
            <a:prstGeom prst="rect">
              <a:avLst/>
            </a:prstGeom>
          </p:spPr>
        </p:pic>
        <p:cxnSp>
          <p:nvCxnSpPr>
            <p:cNvPr id="8" name="直接箭头连接符 7"/>
            <p:cNvCxnSpPr/>
            <p:nvPr/>
          </p:nvCxnSpPr>
          <p:spPr>
            <a:xfrm>
              <a:off x="3667729" y="5635082"/>
              <a:ext cx="507704" cy="287722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9" name="直接箭头连接符 8"/>
            <p:cNvCxnSpPr/>
            <p:nvPr/>
          </p:nvCxnSpPr>
          <p:spPr>
            <a:xfrm flipV="1">
              <a:off x="4175433" y="5778944"/>
              <a:ext cx="568628" cy="143861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0" name="直接箭头连接符 9"/>
            <p:cNvCxnSpPr/>
            <p:nvPr/>
          </p:nvCxnSpPr>
          <p:spPr>
            <a:xfrm flipH="1" flipV="1">
              <a:off x="3891119" y="5598511"/>
              <a:ext cx="832634" cy="180432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1" name="直接箭头连接符 10"/>
            <p:cNvCxnSpPr/>
            <p:nvPr/>
          </p:nvCxnSpPr>
          <p:spPr>
            <a:xfrm>
              <a:off x="3590397" y="5320546"/>
              <a:ext cx="203080" cy="799086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8" name="矩形 17"/>
          <p:cNvSpPr/>
          <p:nvPr/>
        </p:nvSpPr>
        <p:spPr>
          <a:xfrm>
            <a:off x="107504" y="1772816"/>
            <a:ext cx="5256584" cy="488545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2800" b="1" dirty="0" smtClean="0">
                <a:solidFill>
                  <a:schemeClr val="tx1"/>
                </a:solidFill>
              </a:rPr>
              <a:t>WCDA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zh-CN" sz="2400" dirty="0" smtClean="0">
                <a:solidFill>
                  <a:schemeClr val="tx1"/>
                </a:solidFill>
              </a:rPr>
              <a:t>Core reconstruction:  3m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zh-CN" sz="2400" dirty="0" smtClean="0">
                <a:solidFill>
                  <a:schemeClr val="tx1"/>
                </a:solidFill>
              </a:rPr>
              <a:t>Arrival direction reconstruction: 0.3°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zh-CN" sz="2400" dirty="0" smtClean="0">
                <a:solidFill>
                  <a:srgbClr val="FF0000"/>
                </a:solidFill>
              </a:rPr>
              <a:t>No. of particles near the core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2800" b="1" dirty="0" smtClean="0">
                <a:solidFill>
                  <a:schemeClr val="tx1"/>
                </a:solidFill>
              </a:rPr>
              <a:t>WFCTA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zh-CN" sz="2400" dirty="0" smtClean="0">
                <a:solidFill>
                  <a:schemeClr val="tx1"/>
                </a:solidFill>
              </a:rPr>
              <a:t>SIZE </a:t>
            </a:r>
            <a:r>
              <a:rPr lang="en-US" altLang="zh-CN" sz="2400" dirty="0">
                <a:solidFill>
                  <a:schemeClr val="tx1"/>
                </a:solidFill>
              </a:rPr>
              <a:t>(total PE in image) </a:t>
            </a:r>
            <a:endParaRPr lang="en-US" altLang="zh-CN" sz="2400" dirty="0" smtClean="0">
              <a:solidFill>
                <a:schemeClr val="tx1"/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zh-CN" sz="2400" dirty="0" smtClean="0">
                <a:solidFill>
                  <a:srgbClr val="FF0000"/>
                </a:solidFill>
              </a:rPr>
              <a:t>Width</a:t>
            </a:r>
            <a:r>
              <a:rPr lang="en-US" altLang="zh-CN" sz="2400" dirty="0">
                <a:solidFill>
                  <a:srgbClr val="FF0000"/>
                </a:solidFill>
              </a:rPr>
              <a:t>, Length	</a:t>
            </a:r>
            <a:endParaRPr lang="en-US" altLang="zh-CN" sz="2400" dirty="0" smtClean="0">
              <a:solidFill>
                <a:srgbClr val="FF0000"/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zh-CN" sz="2400" dirty="0" smtClean="0">
                <a:solidFill>
                  <a:srgbClr val="FF0000"/>
                </a:solidFill>
              </a:rPr>
              <a:t>Distance between arrival directions to the image center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2800" b="1" dirty="0" smtClean="0">
                <a:solidFill>
                  <a:schemeClr val="tx1"/>
                </a:solidFill>
              </a:rPr>
              <a:t>KM2A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zh-CN" dirty="0">
                <a:solidFill>
                  <a:srgbClr val="FF0000"/>
                </a:solidFill>
              </a:rPr>
              <a:t>Total </a:t>
            </a:r>
            <a:r>
              <a:rPr lang="en-US" altLang="zh-CN" dirty="0" err="1">
                <a:solidFill>
                  <a:srgbClr val="FF0000"/>
                </a:solidFill>
              </a:rPr>
              <a:t>Muon</a:t>
            </a:r>
            <a:r>
              <a:rPr lang="en-US" altLang="zh-CN" dirty="0">
                <a:solidFill>
                  <a:srgbClr val="FF0000"/>
                </a:solidFill>
              </a:rPr>
              <a:t> number</a:t>
            </a:r>
            <a:endParaRPr lang="en-US" altLang="zh-CN" dirty="0" smtClean="0">
              <a:solidFill>
                <a:srgbClr val="FF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zh-CN" altLang="en-US" dirty="0"/>
          </a:p>
        </p:txBody>
      </p:sp>
      <p:pic>
        <p:nvPicPr>
          <p:cNvPr id="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0325" y="1556792"/>
            <a:ext cx="2722147" cy="2041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5" name="Picture 1" descr="C:\Users\llma\AppData\Roaming\Tencent\Users\80108933\QQ\WinTemp\RichOle\0O5R5P_]1J6KA`L69B2}WII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7840" y="3717032"/>
            <a:ext cx="1863736" cy="1584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3556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内容占位符 1"/>
          <p:cNvSpPr>
            <a:spLocks noGrp="1"/>
          </p:cNvSpPr>
          <p:nvPr>
            <p:ph idx="1"/>
          </p:nvPr>
        </p:nvSpPr>
        <p:spPr>
          <a:xfrm>
            <a:off x="457200" y="1481328"/>
            <a:ext cx="4762872" cy="4525963"/>
          </a:xfrm>
        </p:spPr>
        <p:txBody>
          <a:bodyPr>
            <a:normAutofit fontScale="92500"/>
          </a:bodyPr>
          <a:lstStyle/>
          <a:p>
            <a:r>
              <a:rPr lang="en-US" altLang="zh-CN" dirty="0" smtClean="0"/>
              <a:t>Shower generation</a:t>
            </a:r>
          </a:p>
          <a:p>
            <a:pPr lvl="1"/>
            <a:r>
              <a:rPr lang="en-US" altLang="zh-CN" dirty="0"/>
              <a:t>CORSIKA  </a:t>
            </a:r>
            <a:r>
              <a:rPr lang="en-US" altLang="zh-CN" dirty="0" smtClean="0"/>
              <a:t>6990</a:t>
            </a:r>
          </a:p>
          <a:p>
            <a:pPr lvl="1"/>
            <a:r>
              <a:rPr lang="en-US" altLang="zh-CN" dirty="0" smtClean="0"/>
              <a:t>Energy range: 100TeV ~10PeV</a:t>
            </a:r>
          </a:p>
          <a:p>
            <a:pPr lvl="1"/>
            <a:r>
              <a:rPr lang="en-US" altLang="zh-CN" dirty="0" smtClean="0"/>
              <a:t>Compositions: </a:t>
            </a:r>
          </a:p>
          <a:p>
            <a:pPr lvl="2"/>
            <a:r>
              <a:rPr lang="en-US" altLang="zh-CN" dirty="0" smtClean="0"/>
              <a:t>Proton, helium, CNO, </a:t>
            </a:r>
            <a:r>
              <a:rPr lang="en-US" altLang="zh-CN" dirty="0" err="1" smtClean="0"/>
              <a:t>MgAlSi</a:t>
            </a:r>
            <a:r>
              <a:rPr lang="en-US" altLang="zh-CN" dirty="0" smtClean="0"/>
              <a:t>, iron </a:t>
            </a:r>
          </a:p>
          <a:p>
            <a:pPr lvl="1"/>
            <a:r>
              <a:rPr lang="en-US" altLang="zh-CN" dirty="0" err="1" smtClean="0"/>
              <a:t>hadronic</a:t>
            </a:r>
            <a:r>
              <a:rPr lang="en-US" altLang="zh-CN" dirty="0" smtClean="0"/>
              <a:t> model: QGSJETII02+</a:t>
            </a:r>
            <a:r>
              <a:rPr lang="en-US" altLang="zh-CN" sz="2000" dirty="0"/>
              <a:t> </a:t>
            </a:r>
            <a:r>
              <a:rPr lang="en-US" altLang="zh-CN" sz="2000" dirty="0" smtClean="0"/>
              <a:t> </a:t>
            </a:r>
            <a:r>
              <a:rPr lang="en-US" altLang="zh-CN" sz="2000" dirty="0"/>
              <a:t>GHEISHA </a:t>
            </a:r>
            <a:endParaRPr lang="en-US" altLang="zh-CN" dirty="0"/>
          </a:p>
          <a:p>
            <a:r>
              <a:rPr lang="en-US" altLang="zh-CN" dirty="0" smtClean="0"/>
              <a:t>Pointing direction of WFCTA </a:t>
            </a:r>
          </a:p>
          <a:p>
            <a:pPr lvl="1"/>
            <a:r>
              <a:rPr lang="en-US" altLang="zh-CN" dirty="0" smtClean="0"/>
              <a:t>28°</a:t>
            </a:r>
            <a:r>
              <a:rPr lang="zh-CN" altLang="en-US" dirty="0" smtClean="0"/>
              <a:t>，</a:t>
            </a:r>
            <a:r>
              <a:rPr lang="en-US" altLang="zh-CN" dirty="0" smtClean="0"/>
              <a:t>35°in zenith </a:t>
            </a:r>
          </a:p>
          <a:p>
            <a:pPr lvl="1"/>
            <a:r>
              <a:rPr lang="en-US" altLang="zh-CN" dirty="0" err="1" smtClean="0"/>
              <a:t>Xdepth</a:t>
            </a:r>
            <a:r>
              <a:rPr lang="en-US" altLang="zh-CN" dirty="0" smtClean="0"/>
              <a:t>: </a:t>
            </a:r>
            <a:r>
              <a:rPr lang="en-US" altLang="zh-CN" b="1" dirty="0" smtClean="0">
                <a:solidFill>
                  <a:srgbClr val="FF0000"/>
                </a:solidFill>
              </a:rPr>
              <a:t>700g/cm</a:t>
            </a:r>
            <a:r>
              <a:rPr lang="en-US" altLang="zh-CN" b="1" baseline="30000" dirty="0" smtClean="0">
                <a:solidFill>
                  <a:srgbClr val="FF0000"/>
                </a:solidFill>
              </a:rPr>
              <a:t>2</a:t>
            </a:r>
            <a:r>
              <a:rPr lang="en-US" altLang="zh-CN" dirty="0" smtClean="0"/>
              <a:t>  </a:t>
            </a:r>
          </a:p>
        </p:txBody>
      </p:sp>
      <p:pic>
        <p:nvPicPr>
          <p:cNvPr id="5" name="图片 4"/>
          <p:cNvPicPr/>
          <p:nvPr/>
        </p:nvPicPr>
        <p:blipFill>
          <a:blip r:embed="rId2" cstate="print"/>
          <a:srcRect t="30933" r="7063" b="4402"/>
          <a:stretch>
            <a:fillRect/>
          </a:stretch>
        </p:blipFill>
        <p:spPr bwMode="auto">
          <a:xfrm>
            <a:off x="5174175" y="3573003"/>
            <a:ext cx="3923928" cy="32632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6" name="组合 5"/>
          <p:cNvGrpSpPr/>
          <p:nvPr/>
        </p:nvGrpSpPr>
        <p:grpSpPr>
          <a:xfrm>
            <a:off x="5508104" y="293944"/>
            <a:ext cx="3647304" cy="2991040"/>
            <a:chOff x="251520" y="86568"/>
            <a:chExt cx="4811323" cy="3076114"/>
          </a:xfrm>
        </p:grpSpPr>
        <p:pic>
          <p:nvPicPr>
            <p:cNvPr id="7" name="Picture 2" descr="C:\Users\llma\AppData\Roaming\Tencent\Users\80108933\QQ\WinTemp\RichOle\SK)%NXQ@RQ6@16QSM1]X7YP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1520" y="86568"/>
              <a:ext cx="4811323" cy="30761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矩形 7"/>
            <p:cNvSpPr/>
            <p:nvPr/>
          </p:nvSpPr>
          <p:spPr>
            <a:xfrm>
              <a:off x="899592" y="2015769"/>
              <a:ext cx="45719" cy="66750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945311" y="1364280"/>
              <a:ext cx="1250425" cy="1318995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cxnSp>
          <p:nvCxnSpPr>
            <p:cNvPr id="11" name="直接连接符 10"/>
            <p:cNvCxnSpPr/>
            <p:nvPr/>
          </p:nvCxnSpPr>
          <p:spPr>
            <a:xfrm>
              <a:off x="922451" y="1412776"/>
              <a:ext cx="3728510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166752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Correlations of parameters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582" y="1196752"/>
            <a:ext cx="8784976" cy="51845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37648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内容占位符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50299047"/>
              </p:ext>
            </p:extLst>
          </p:nvPr>
        </p:nvGraphicFramePr>
        <p:xfrm>
          <a:off x="783996" y="4941168"/>
          <a:ext cx="8229600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</a:tblGrid>
              <a:tr h="370840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Proton</a:t>
                      </a:r>
                      <a:r>
                        <a:rPr lang="en-US" altLang="zh-CN" baseline="0" dirty="0" smtClean="0"/>
                        <a:t> 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err="1" smtClean="0"/>
                        <a:t>Proton+helium</a:t>
                      </a:r>
                      <a:endParaRPr lang="zh-CN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Aperture</a:t>
                      </a:r>
                      <a:r>
                        <a:rPr lang="en-US" altLang="zh-CN" baseline="0" dirty="0" smtClean="0"/>
                        <a:t>  m</a:t>
                      </a:r>
                      <a:r>
                        <a:rPr lang="en-US" altLang="zh-CN" baseline="30000" dirty="0" smtClean="0"/>
                        <a:t>2</a:t>
                      </a:r>
                      <a:r>
                        <a:rPr lang="en-US" altLang="zh-CN" baseline="0" dirty="0" smtClean="0"/>
                        <a:t>Sr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1500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4000</a:t>
                      </a:r>
                      <a:endParaRPr lang="zh-CN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Purity</a:t>
                      </a:r>
                      <a:r>
                        <a:rPr lang="en-US" altLang="zh-CN" baseline="0" dirty="0" smtClean="0"/>
                        <a:t> 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90%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mtClean="0"/>
                        <a:t>95%</a:t>
                      </a:r>
                      <a:endParaRPr lang="zh-CN" alt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Aperture and contaminations </a:t>
            </a:r>
            <a:endParaRPr lang="zh-CN" alt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497736"/>
            <a:ext cx="8762076" cy="32284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331640" y="2996952"/>
            <a:ext cx="244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Proton + helium 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02890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755576" y="256025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altLang="zh-CN" dirty="0" smtClean="0"/>
              <a:t>Event rates and expected spectra based on 15% duty circle </a:t>
            </a:r>
            <a:endParaRPr lang="zh-CN" altLang="en-US" dirty="0"/>
          </a:p>
        </p:txBody>
      </p:sp>
      <p:grpSp>
        <p:nvGrpSpPr>
          <p:cNvPr id="22" name="组合 21"/>
          <p:cNvGrpSpPr/>
          <p:nvPr/>
        </p:nvGrpSpPr>
        <p:grpSpPr>
          <a:xfrm>
            <a:off x="899592" y="44624"/>
            <a:ext cx="7127913" cy="6817536"/>
            <a:chOff x="899592" y="44624"/>
            <a:chExt cx="7127913" cy="6817536"/>
          </a:xfrm>
        </p:grpSpPr>
        <p:pic>
          <p:nvPicPr>
            <p:cNvPr id="3076" name="Picture 4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9593" y="4629912"/>
              <a:ext cx="7055904" cy="22322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075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45320" y="2276872"/>
              <a:ext cx="7082185" cy="24165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074" name="Picture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9592" y="44624"/>
              <a:ext cx="7055905" cy="23569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9" name="TextBox 18"/>
            <p:cNvSpPr txBox="1"/>
            <p:nvPr/>
          </p:nvSpPr>
          <p:spPr>
            <a:xfrm>
              <a:off x="1475656" y="1749866"/>
              <a:ext cx="279473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 smtClean="0"/>
                <a:t>ARGO-WFCTA model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1619672" y="4005064"/>
              <a:ext cx="208823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 err="1" smtClean="0"/>
                <a:t>Horandel</a:t>
              </a:r>
              <a:r>
                <a:rPr lang="en-US" altLang="zh-CN" dirty="0" smtClean="0"/>
                <a:t> model </a:t>
              </a:r>
              <a:endParaRPr lang="zh-CN" altLang="en-US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2051720" y="6165304"/>
              <a:ext cx="1800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 smtClean="0"/>
                <a:t>H4A model </a:t>
              </a:r>
              <a:endParaRPr lang="zh-CN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4026766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5652120" y="1340768"/>
            <a:ext cx="3255638" cy="3058756"/>
            <a:chOff x="4731294" y="946308"/>
            <a:chExt cx="4176464" cy="3903063"/>
          </a:xfrm>
        </p:grpSpPr>
        <p:pic>
          <p:nvPicPr>
            <p:cNvPr id="5" name="Picture 2" descr="C:\Users\llma\AppData\Local\Temp\Rar$DIa0.615\lhaaso_layout_aligned3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31294" y="946308"/>
              <a:ext cx="4176464" cy="39030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矩形 5"/>
            <p:cNvSpPr/>
            <p:nvPr/>
          </p:nvSpPr>
          <p:spPr>
            <a:xfrm rot="19808253">
              <a:off x="6459913" y="2350999"/>
              <a:ext cx="185534" cy="10403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矩形 6"/>
            <p:cNvSpPr/>
            <p:nvPr/>
          </p:nvSpPr>
          <p:spPr>
            <a:xfrm>
              <a:off x="6552679" y="1603279"/>
              <a:ext cx="2298350" cy="417673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>
                  <a:solidFill>
                    <a:srgbClr val="FF0000"/>
                  </a:solidFill>
                </a:rPr>
                <a:t>600m,766.2m</a:t>
              </a:r>
              <a:endParaRPr lang="zh-CN" altLang="en-US" dirty="0">
                <a:solidFill>
                  <a:srgbClr val="FF0000"/>
                </a:solidFill>
              </a:endParaRPr>
            </a:p>
          </p:txBody>
        </p:sp>
      </p:grp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79512" y="1844824"/>
            <a:ext cx="8229600" cy="4680520"/>
          </a:xfrm>
        </p:spPr>
        <p:txBody>
          <a:bodyPr>
            <a:normAutofit/>
          </a:bodyPr>
          <a:lstStyle/>
          <a:p>
            <a:r>
              <a:rPr lang="en-US" altLang="zh-CN" b="1" dirty="0" smtClean="0"/>
              <a:t>Carried out by KM2A, WFCTA </a:t>
            </a:r>
          </a:p>
          <a:p>
            <a:r>
              <a:rPr lang="en-US" altLang="zh-CN" b="1" dirty="0" smtClean="0">
                <a:solidFill>
                  <a:srgbClr val="FF0000"/>
                </a:solidFill>
              </a:rPr>
              <a:t>KM2A:</a:t>
            </a:r>
          </a:p>
          <a:p>
            <a:pPr lvl="1"/>
            <a:r>
              <a:rPr lang="en-US" altLang="zh-CN" dirty="0" smtClean="0"/>
              <a:t>Geometry reconstruction </a:t>
            </a:r>
          </a:p>
          <a:p>
            <a:pPr lvl="1"/>
            <a:r>
              <a:rPr lang="en-US" altLang="zh-CN" dirty="0" smtClean="0"/>
              <a:t>No. of </a:t>
            </a:r>
            <a:r>
              <a:rPr lang="en-US" altLang="zh-CN" dirty="0" err="1" smtClean="0"/>
              <a:t>Muons</a:t>
            </a:r>
            <a:endParaRPr lang="en-US" altLang="zh-CN" dirty="0" smtClean="0"/>
          </a:p>
          <a:p>
            <a:pPr lvl="1"/>
            <a:r>
              <a:rPr lang="en-US" altLang="zh-CN" dirty="0" smtClean="0"/>
              <a:t>No. of </a:t>
            </a:r>
            <a:r>
              <a:rPr lang="en-US" altLang="zh-CN" dirty="0" smtClean="0">
                <a:solidFill>
                  <a:srgbClr val="002060"/>
                </a:solidFill>
              </a:rPr>
              <a:t>electromagnetic particles</a:t>
            </a:r>
            <a:r>
              <a:rPr lang="en-US" altLang="zh-CN" dirty="0" smtClean="0"/>
              <a:t> </a:t>
            </a:r>
          </a:p>
          <a:p>
            <a:r>
              <a:rPr lang="en-US" altLang="zh-CN" b="1" dirty="0" smtClean="0">
                <a:solidFill>
                  <a:srgbClr val="FF0000"/>
                </a:solidFill>
              </a:rPr>
              <a:t>WFCTA:</a:t>
            </a:r>
          </a:p>
          <a:p>
            <a:pPr lvl="1"/>
            <a:r>
              <a:rPr lang="en-US" altLang="zh-CN" dirty="0" err="1"/>
              <a:t>Px</a:t>
            </a:r>
            <a:r>
              <a:rPr lang="en-US" altLang="zh-CN" dirty="0"/>
              <a:t>: angular distance between shower arrival direction and the image center </a:t>
            </a:r>
          </a:p>
          <a:p>
            <a:pPr lvl="1"/>
            <a:r>
              <a:rPr lang="en-US" altLang="zh-CN" dirty="0" err="1"/>
              <a:t>Npe</a:t>
            </a:r>
            <a:r>
              <a:rPr lang="en-US" altLang="zh-CN" dirty="0"/>
              <a:t>: Number of </a:t>
            </a:r>
            <a:r>
              <a:rPr lang="en-US" altLang="zh-CN" dirty="0" err="1"/>
              <a:t>pe</a:t>
            </a:r>
            <a:r>
              <a:rPr lang="en-US" altLang="zh-CN" dirty="0"/>
              <a:t>. in the Cherenkov image</a:t>
            </a:r>
          </a:p>
          <a:p>
            <a:pPr lvl="1"/>
            <a:endParaRPr lang="zh-CN" altLang="en-US" dirty="0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51520" y="269776"/>
            <a:ext cx="8686800" cy="1143000"/>
          </a:xfrm>
        </p:spPr>
        <p:txBody>
          <a:bodyPr>
            <a:noAutofit/>
          </a:bodyPr>
          <a:lstStyle/>
          <a:p>
            <a:r>
              <a:rPr lang="en-US" altLang="zh-CN" sz="3600" dirty="0"/>
              <a:t>Performance of LHAASO detectors from 10PeV to 100PeV </a:t>
            </a:r>
            <a:endParaRPr lang="zh-CN" altLang="en-US" sz="36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663482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4940143" y="5135"/>
            <a:ext cx="4176464" cy="3528392"/>
            <a:chOff x="5004048" y="3284984"/>
            <a:chExt cx="4176464" cy="3528392"/>
          </a:xfrm>
        </p:grpSpPr>
        <p:grpSp>
          <p:nvGrpSpPr>
            <p:cNvPr id="12" name="组合 11"/>
            <p:cNvGrpSpPr/>
            <p:nvPr/>
          </p:nvGrpSpPr>
          <p:grpSpPr>
            <a:xfrm>
              <a:off x="5004048" y="3284984"/>
              <a:ext cx="4176464" cy="3528392"/>
              <a:chOff x="4499992" y="836711"/>
              <a:chExt cx="4456870" cy="3044521"/>
            </a:xfrm>
          </p:grpSpPr>
          <p:pic>
            <p:nvPicPr>
              <p:cNvPr id="8" name="Picture 2" descr="C:\Users\llma\AppData\Roaming\Tencent\Users\80108933\QQ\WinTemp\RichOle\SK)%NXQ@RQ6@16QSM1]X7YP.png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99992" y="836711"/>
                <a:ext cx="4456870" cy="304452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9" name="矩形 8"/>
              <p:cNvSpPr/>
              <p:nvPr/>
            </p:nvSpPr>
            <p:spPr>
              <a:xfrm>
                <a:off x="6372200" y="980728"/>
                <a:ext cx="576064" cy="2448272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10" name="直接连接符 9"/>
              <p:cNvCxnSpPr/>
              <p:nvPr/>
            </p:nvCxnSpPr>
            <p:spPr>
              <a:xfrm>
                <a:off x="5076056" y="2204864"/>
                <a:ext cx="3600400" cy="0"/>
              </a:xfrm>
              <a:prstGeom prst="line">
                <a:avLst/>
              </a:prstGeom>
              <a:ln w="25400">
                <a:solidFill>
                  <a:srgbClr val="00B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直接连接符 10"/>
              <p:cNvCxnSpPr/>
              <p:nvPr/>
            </p:nvCxnSpPr>
            <p:spPr>
              <a:xfrm>
                <a:off x="5076056" y="980728"/>
                <a:ext cx="3600400" cy="0"/>
              </a:xfrm>
              <a:prstGeom prst="line">
                <a:avLst/>
              </a:prstGeom>
              <a:ln w="31750" cmpd="sng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3" name="TextBox 12"/>
            <p:cNvSpPr txBox="1"/>
            <p:nvPr/>
          </p:nvSpPr>
          <p:spPr>
            <a:xfrm>
              <a:off x="7812360" y="5085184"/>
              <a:ext cx="136815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 smtClean="0">
                  <a:solidFill>
                    <a:srgbClr val="FF0000"/>
                  </a:solidFill>
                </a:rPr>
                <a:t>Air depth of LHAASO</a:t>
              </a:r>
              <a:endParaRPr lang="zh-CN" altLang="en-US" sz="1600" dirty="0">
                <a:solidFill>
                  <a:srgbClr val="FF0000"/>
                </a:solidFill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7380312" y="3533527"/>
              <a:ext cx="1800200" cy="615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 smtClean="0">
                  <a:solidFill>
                    <a:srgbClr val="FF0000"/>
                  </a:solidFill>
                </a:rPr>
                <a:t>Air depth with zenith 45</a:t>
              </a:r>
              <a:r>
                <a:rPr lang="en-US" altLang="zh-CN" dirty="0" smtClean="0"/>
                <a:t>°</a:t>
              </a:r>
              <a:endParaRPr lang="zh-CN" altLang="en-US" dirty="0"/>
            </a:p>
          </p:txBody>
        </p:sp>
      </p:grpSp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-23357" y="932160"/>
            <a:ext cx="5171421" cy="5202734"/>
          </a:xfrm>
        </p:spPr>
        <p:txBody>
          <a:bodyPr>
            <a:normAutofit/>
          </a:bodyPr>
          <a:lstStyle/>
          <a:p>
            <a:r>
              <a:rPr lang="en-US" altLang="zh-CN" dirty="0" smtClean="0"/>
              <a:t>Shower generation</a:t>
            </a:r>
          </a:p>
          <a:p>
            <a:pPr lvl="1"/>
            <a:r>
              <a:rPr lang="en-US" altLang="zh-CN" dirty="0"/>
              <a:t>CORSIKA  </a:t>
            </a:r>
            <a:r>
              <a:rPr lang="en-US" altLang="zh-CN" dirty="0" smtClean="0"/>
              <a:t>V74005</a:t>
            </a:r>
          </a:p>
          <a:p>
            <a:pPr lvl="1"/>
            <a:r>
              <a:rPr lang="en-US" altLang="zh-CN" dirty="0" smtClean="0"/>
              <a:t>Energy range: 10PeV ~100PeV</a:t>
            </a:r>
          </a:p>
          <a:p>
            <a:pPr lvl="1"/>
            <a:r>
              <a:rPr lang="en-US" altLang="zh-CN" dirty="0" smtClean="0"/>
              <a:t>Compositions: </a:t>
            </a:r>
          </a:p>
          <a:p>
            <a:pPr lvl="1"/>
            <a:r>
              <a:rPr lang="en-US" altLang="zh-CN" dirty="0" smtClean="0"/>
              <a:t>Proton, helium, CNO, </a:t>
            </a:r>
            <a:r>
              <a:rPr lang="en-US" altLang="zh-CN" dirty="0" err="1" smtClean="0"/>
              <a:t>MgAlSi</a:t>
            </a:r>
            <a:r>
              <a:rPr lang="en-US" altLang="zh-CN" dirty="0" smtClean="0"/>
              <a:t>, iron </a:t>
            </a:r>
          </a:p>
          <a:p>
            <a:pPr lvl="1"/>
            <a:r>
              <a:rPr lang="en-US" altLang="zh-CN" dirty="0" err="1" smtClean="0"/>
              <a:t>hadronic</a:t>
            </a:r>
            <a:r>
              <a:rPr lang="en-US" altLang="zh-CN" dirty="0" smtClean="0"/>
              <a:t> model: </a:t>
            </a:r>
            <a:r>
              <a:rPr lang="en-US" altLang="zh-CN" dirty="0"/>
              <a:t>QGSJETII04+FLUKA</a:t>
            </a:r>
          </a:p>
          <a:p>
            <a:r>
              <a:rPr lang="en-US" altLang="zh-CN" dirty="0" smtClean="0"/>
              <a:t>Pointing direction of WFCTA </a:t>
            </a:r>
          </a:p>
          <a:p>
            <a:pPr lvl="1"/>
            <a:r>
              <a:rPr lang="en-US" altLang="zh-CN" dirty="0" smtClean="0"/>
              <a:t>45°in zenith </a:t>
            </a:r>
          </a:p>
          <a:p>
            <a:pPr lvl="1"/>
            <a:r>
              <a:rPr lang="en-US" altLang="zh-CN" dirty="0" smtClean="0"/>
              <a:t>0~360°in azimuth </a:t>
            </a:r>
          </a:p>
        </p:txBody>
      </p:sp>
      <p:pic>
        <p:nvPicPr>
          <p:cNvPr id="15" name="Picture 1" descr="C:\Users\llma\AppData\Roaming\Tencent\Users\80108933\QQ\WinTemp\RichOle\GN7[HH2{~N6{G9TZJYO{K`B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9729" y="3559783"/>
            <a:ext cx="3614348" cy="30073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6338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Composition separation </a:t>
            </a:r>
            <a:endParaRPr lang="zh-CN" altLang="en-US" dirty="0"/>
          </a:p>
        </p:txBody>
      </p:sp>
      <p:pic>
        <p:nvPicPr>
          <p:cNvPr id="4" name="Picture 4" descr="C:\Users\llma\AppData\Roaming\Tencent\Users\80108933\QQ\WinTemp\RichOle\31E%`R4KHB)JF`@ZP84M}D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493" y="1196752"/>
            <a:ext cx="3940771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5312" y="1080889"/>
            <a:ext cx="4242383" cy="29961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115616" y="1312600"/>
            <a:ext cx="273630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Obtained from KM2A</a:t>
            </a:r>
          </a:p>
          <a:p>
            <a:r>
              <a:rPr lang="en-US" altLang="zh-CN" dirty="0" smtClean="0"/>
              <a:t>Log10(Ne/</a:t>
            </a:r>
            <a:r>
              <a:rPr lang="en-US" altLang="zh-CN" dirty="0" err="1" smtClean="0"/>
              <a:t>Nmuon</a:t>
            </a:r>
            <a:r>
              <a:rPr lang="en-US" altLang="zh-CN" dirty="0" smtClean="0"/>
              <a:t>)</a:t>
            </a:r>
            <a:endParaRPr lang="en-US" altLang="zh-CN" dirty="0"/>
          </a:p>
          <a:p>
            <a:r>
              <a:rPr lang="en-US" altLang="zh-CN" dirty="0" smtClean="0"/>
              <a:t>Blue: iron</a:t>
            </a:r>
          </a:p>
          <a:p>
            <a:r>
              <a:rPr lang="en-US" altLang="zh-CN" dirty="0" err="1" smtClean="0"/>
              <a:t>Red:proton</a:t>
            </a:r>
            <a:endParaRPr lang="en-US" altLang="zh-CN" dirty="0" smtClean="0"/>
          </a:p>
          <a:p>
            <a:endParaRPr lang="zh-CN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5004048" y="1412776"/>
            <a:ext cx="367963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Obtained from WFCTA</a:t>
            </a:r>
          </a:p>
          <a:p>
            <a:r>
              <a:rPr lang="en-US" altLang="zh-CN" dirty="0" smtClean="0"/>
              <a:t>Distance: the angular distance between image center to the arriving directions </a:t>
            </a:r>
            <a:endParaRPr lang="zh-CN" altLang="en-US" dirty="0"/>
          </a:p>
        </p:txBody>
      </p:sp>
      <p:pic>
        <p:nvPicPr>
          <p:cNvPr id="11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520" y="3933056"/>
            <a:ext cx="3966503" cy="28417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1264" y="3934109"/>
            <a:ext cx="4072415" cy="29238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54843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2869" y="908720"/>
            <a:ext cx="3924300" cy="381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923928" y="4534054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solidFill>
                  <a:srgbClr val="FF0000"/>
                </a:solidFill>
              </a:rPr>
              <a:t>WFCTA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 rot="16200000">
            <a:off x="2040562" y="2363540"/>
            <a:ext cx="1008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rgbClr val="FF0000"/>
                </a:solidFill>
              </a:rPr>
              <a:t>KM2A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622869" y="5373216"/>
            <a:ext cx="46134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Purity in selecting iron: 84%</a:t>
            </a:r>
          </a:p>
          <a:p>
            <a:r>
              <a:rPr lang="en-US" altLang="zh-CN" dirty="0" smtClean="0"/>
              <a:t>Purity in selecting iron and </a:t>
            </a:r>
            <a:r>
              <a:rPr lang="en-US" altLang="zh-CN" dirty="0" err="1" smtClean="0"/>
              <a:t>MgAlSi</a:t>
            </a:r>
            <a:r>
              <a:rPr lang="en-US" altLang="zh-CN" dirty="0" smtClean="0"/>
              <a:t>: 94%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308915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77641" y="1196752"/>
            <a:ext cx="8542831" cy="4695800"/>
          </a:xfrm>
        </p:spPr>
        <p:txBody>
          <a:bodyPr/>
          <a:lstStyle/>
          <a:p>
            <a:r>
              <a:rPr lang="en-US" altLang="zh-CN" sz="2000" dirty="0" smtClean="0"/>
              <a:t>The reconstructed energy is a function  total </a:t>
            </a:r>
            <a:r>
              <a:rPr lang="en-US" altLang="zh-CN" sz="2000" dirty="0" err="1" smtClean="0"/>
              <a:t>Npe</a:t>
            </a:r>
            <a:r>
              <a:rPr lang="en-US" altLang="zh-CN" sz="2000" dirty="0" smtClean="0"/>
              <a:t> recorded by WFCTA and </a:t>
            </a:r>
            <a:r>
              <a:rPr lang="en-US" altLang="zh-CN" sz="2000" dirty="0" err="1" smtClean="0"/>
              <a:t>Rp</a:t>
            </a:r>
            <a:endParaRPr lang="en-US" altLang="zh-CN" sz="2000" dirty="0" smtClean="0"/>
          </a:p>
          <a:p>
            <a:r>
              <a:rPr lang="en-US" altLang="zh-CN" sz="2200" dirty="0" smtClean="0"/>
              <a:t>Energy resolution </a:t>
            </a:r>
          </a:p>
          <a:p>
            <a:pPr lvl="1"/>
            <a:r>
              <a:rPr lang="en-US" altLang="zh-CN" sz="1800" dirty="0" smtClean="0"/>
              <a:t>&lt;20% (</a:t>
            </a:r>
            <a:r>
              <a:rPr lang="en-US" altLang="zh-CN" sz="1800" dirty="0" err="1" smtClean="0"/>
              <a:t>Rp</a:t>
            </a:r>
            <a:r>
              <a:rPr lang="en-US" altLang="zh-CN" sz="1800" dirty="0" smtClean="0"/>
              <a:t>&lt;100m)</a:t>
            </a:r>
          </a:p>
          <a:p>
            <a:pPr lvl="1"/>
            <a:r>
              <a:rPr lang="en-US" altLang="zh-CN" sz="1800" dirty="0" smtClean="0"/>
              <a:t>&lt;25%(</a:t>
            </a:r>
            <a:r>
              <a:rPr lang="en-US" altLang="zh-CN" sz="1800" dirty="0" err="1" smtClean="0"/>
              <a:t>Rp</a:t>
            </a:r>
            <a:r>
              <a:rPr lang="en-US" altLang="zh-CN" sz="1800" dirty="0" smtClean="0"/>
              <a:t>&lt;200m)</a:t>
            </a:r>
          </a:p>
          <a:p>
            <a:pPr lvl="1"/>
            <a:r>
              <a:rPr lang="en-US" altLang="zh-CN" sz="1800" dirty="0" smtClean="0"/>
              <a:t>~30%(</a:t>
            </a:r>
            <a:r>
              <a:rPr lang="en-US" altLang="zh-CN" sz="1800" dirty="0" err="1" smtClean="0"/>
              <a:t>Rp</a:t>
            </a:r>
            <a:r>
              <a:rPr lang="en-US" altLang="zh-CN" sz="1800" dirty="0" smtClean="0"/>
              <a:t>&lt;300m</a:t>
            </a:r>
            <a:r>
              <a:rPr lang="en-US" altLang="zh-CN" dirty="0" smtClean="0"/>
              <a:t>)</a:t>
            </a:r>
            <a:endParaRPr lang="zh-CN" altLang="en-US" dirty="0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95536" y="265212"/>
            <a:ext cx="8229600" cy="1143000"/>
          </a:xfrm>
        </p:spPr>
        <p:txBody>
          <a:bodyPr>
            <a:normAutofit/>
          </a:bodyPr>
          <a:lstStyle/>
          <a:p>
            <a:r>
              <a:rPr lang="en-US" altLang="zh-CN" sz="3600" dirty="0" smtClean="0">
                <a:effectLst/>
              </a:rPr>
              <a:t>Energy reconstruction </a:t>
            </a:r>
            <a:endParaRPr lang="zh-CN" altLang="en-US" sz="3600" dirty="0">
              <a:effectLst/>
            </a:endParaRPr>
          </a:p>
        </p:txBody>
      </p:sp>
      <p:pic>
        <p:nvPicPr>
          <p:cNvPr id="34817" name="Picture 1" descr="C:\Users\llma\AppData\Roaming\Tencent\Users\80108933\QQ\WinTemp\RichOle\$}NK78[B`J4_QTK(9[@QM_C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005063"/>
            <a:ext cx="2902138" cy="252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818" name="Picture 2" descr="C:\Users\llma\AppData\Roaming\Tencent\Users\80108933\QQ\WinTemp\RichOle\V1C`_TWH%HC_AAXT@EQK8U4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7665" y="4077072"/>
            <a:ext cx="2893377" cy="252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819" name="Picture 3" descr="C:\Users\llma\AppData\Roaming\Tencent\Users\80108933\QQ\WinTemp\RichOle\(9J4NATH[`}$236%J)OLS0V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5383" y="4005064"/>
            <a:ext cx="2908337" cy="252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28643" y="4365104"/>
            <a:ext cx="10910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 err="1" smtClean="0"/>
              <a:t>Rp</a:t>
            </a:r>
            <a:r>
              <a:rPr lang="en-US" altLang="zh-CN" sz="1400" dirty="0" smtClean="0"/>
              <a:t>&lt;100m</a:t>
            </a:r>
            <a:endParaRPr lang="zh-CN" altLang="en-US" sz="1400" dirty="0"/>
          </a:p>
        </p:txBody>
      </p:sp>
      <p:sp>
        <p:nvSpPr>
          <p:cNvPr id="11" name="TextBox 10"/>
          <p:cNvSpPr txBox="1"/>
          <p:nvPr/>
        </p:nvSpPr>
        <p:spPr>
          <a:xfrm>
            <a:off x="3549169" y="4417367"/>
            <a:ext cx="10910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 err="1" smtClean="0"/>
              <a:t>Rp</a:t>
            </a:r>
            <a:r>
              <a:rPr lang="en-US" altLang="zh-CN" sz="1400" dirty="0" smtClean="0"/>
              <a:t>&lt;200m</a:t>
            </a:r>
            <a:endParaRPr lang="zh-CN" altLang="en-US" sz="1400" dirty="0"/>
          </a:p>
        </p:txBody>
      </p:sp>
      <p:sp>
        <p:nvSpPr>
          <p:cNvPr id="12" name="TextBox 11"/>
          <p:cNvSpPr txBox="1"/>
          <p:nvPr/>
        </p:nvSpPr>
        <p:spPr>
          <a:xfrm>
            <a:off x="6433299" y="4417367"/>
            <a:ext cx="10910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 err="1" smtClean="0"/>
              <a:t>Rp</a:t>
            </a:r>
            <a:r>
              <a:rPr lang="en-US" altLang="zh-CN" sz="1400" dirty="0" smtClean="0"/>
              <a:t>&lt;300m</a:t>
            </a:r>
            <a:endParaRPr lang="zh-CN" altLang="en-US" sz="1400" dirty="0"/>
          </a:p>
        </p:txBody>
      </p:sp>
      <p:pic>
        <p:nvPicPr>
          <p:cNvPr id="13" name="Picture 4" descr="C:\Users\llma\AppData\Roaming\Tencent\Users\80108933\QQ\WinTemp\RichOle\TJ@)3)GEJXB@37A%MZ[C([Q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9445" y="1628800"/>
            <a:ext cx="2961635" cy="22640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5" descr="C:\Users\llma\AppData\Roaming\Tencent\Users\80108933\QQ\WinTemp\RichOle\$~1L54PIUZC%HRFI6Y~3ZCD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1080" y="1628800"/>
            <a:ext cx="2947544" cy="23042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8376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 smtClean="0"/>
              <a:t>Effective aperture and event rate </a:t>
            </a:r>
            <a:endParaRPr lang="zh-CN" alt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128" y="1124744"/>
            <a:ext cx="7985093" cy="27956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128" y="3829661"/>
            <a:ext cx="8087320" cy="27909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547664" y="2987660"/>
            <a:ext cx="244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All particle </a:t>
            </a:r>
            <a:endParaRPr lang="zh-CN" alt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588379" y="5735752"/>
            <a:ext cx="2016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Iron </a:t>
            </a:r>
            <a:endParaRPr lang="zh-CN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091411" y="2564904"/>
            <a:ext cx="200086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50m&lt;</a:t>
            </a:r>
            <a:r>
              <a:rPr lang="en-US" altLang="zh-CN" dirty="0" err="1" smtClean="0"/>
              <a:t>Rp</a:t>
            </a:r>
            <a:r>
              <a:rPr lang="en-US" altLang="zh-CN" dirty="0" smtClean="0"/>
              <a:t>&lt;250m</a:t>
            </a:r>
          </a:p>
          <a:p>
            <a:r>
              <a:rPr lang="en-US" altLang="zh-CN" dirty="0" smtClean="0">
                <a:solidFill>
                  <a:srgbClr val="FF66FF"/>
                </a:solidFill>
              </a:rPr>
              <a:t>50m&lt;</a:t>
            </a:r>
            <a:r>
              <a:rPr lang="en-US" altLang="zh-CN" dirty="0" err="1" smtClean="0">
                <a:solidFill>
                  <a:srgbClr val="FF66FF"/>
                </a:solidFill>
              </a:rPr>
              <a:t>Rp</a:t>
            </a:r>
            <a:r>
              <a:rPr lang="en-US" altLang="zh-CN" dirty="0" smtClean="0">
                <a:solidFill>
                  <a:srgbClr val="FF66FF"/>
                </a:solidFill>
              </a:rPr>
              <a:t>&lt;230m</a:t>
            </a:r>
          </a:p>
          <a:p>
            <a:r>
              <a:rPr lang="en-US" altLang="zh-CN" dirty="0" smtClean="0">
                <a:solidFill>
                  <a:srgbClr val="FF0000"/>
                </a:solidFill>
              </a:rPr>
              <a:t>50m&lt;</a:t>
            </a:r>
            <a:r>
              <a:rPr lang="en-US" altLang="zh-CN" dirty="0" err="1" smtClean="0">
                <a:solidFill>
                  <a:srgbClr val="FF0000"/>
                </a:solidFill>
              </a:rPr>
              <a:t>Rp</a:t>
            </a:r>
            <a:r>
              <a:rPr lang="en-US" altLang="zh-CN" dirty="0" smtClean="0">
                <a:solidFill>
                  <a:srgbClr val="FF0000"/>
                </a:solidFill>
              </a:rPr>
              <a:t>&lt;200m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236296" y="4869160"/>
            <a:ext cx="19077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/>
              <a:t>100</a:t>
            </a:r>
            <a:r>
              <a:rPr lang="zh-CN" altLang="en-US" sz="2000" dirty="0"/>
              <a:t> </a:t>
            </a:r>
            <a:r>
              <a:rPr lang="en-US" altLang="zh-CN" sz="2000" dirty="0" smtClean="0"/>
              <a:t>irons</a:t>
            </a:r>
            <a:endParaRPr lang="zh-CN" altLang="en-US" sz="2000" dirty="0"/>
          </a:p>
        </p:txBody>
      </p:sp>
      <p:sp>
        <p:nvSpPr>
          <p:cNvPr id="9" name="TextBox 8"/>
          <p:cNvSpPr txBox="1"/>
          <p:nvPr/>
        </p:nvSpPr>
        <p:spPr>
          <a:xfrm>
            <a:off x="5940152" y="1412776"/>
            <a:ext cx="22298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15% duty cycle </a:t>
            </a:r>
            <a:endParaRPr lang="zh-CN" altLang="en-US" dirty="0"/>
          </a:p>
        </p:txBody>
      </p:sp>
      <p:sp>
        <p:nvSpPr>
          <p:cNvPr id="10" name="矩形 9"/>
          <p:cNvSpPr/>
          <p:nvPr/>
        </p:nvSpPr>
        <p:spPr>
          <a:xfrm>
            <a:off x="6270101" y="4077072"/>
            <a:ext cx="18998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/>
              <a:t>15% duty cycle 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439952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5112568"/>
          </a:xfrm>
        </p:spPr>
        <p:txBody>
          <a:bodyPr>
            <a:normAutofit fontScale="85000" lnSpcReduction="20000"/>
          </a:bodyPr>
          <a:lstStyle/>
          <a:p>
            <a:r>
              <a:rPr lang="en-US" altLang="zh-CN" b="1" dirty="0" smtClean="0"/>
              <a:t>Due to the low energy threshold of LHAASO detectors,  energy scales of the detectors can be obtained by crossing calibration with direct measurements </a:t>
            </a:r>
          </a:p>
          <a:p>
            <a:endParaRPr lang="en-US" altLang="zh-CN" b="1" dirty="0" smtClean="0"/>
          </a:p>
          <a:p>
            <a:r>
              <a:rPr lang="en-US" altLang="zh-CN" b="1" dirty="0" smtClean="0"/>
              <a:t>Proton or proton + helium spectra can be obtained by WCDA, KM2A, WFCTA with high statistics and high purity 90% for proton and 95% purity for proton and helium</a:t>
            </a:r>
          </a:p>
          <a:p>
            <a:endParaRPr lang="en-US" altLang="zh-CN" b="1" dirty="0" smtClean="0"/>
          </a:p>
          <a:p>
            <a:r>
              <a:rPr lang="en-US" altLang="zh-CN" b="1" dirty="0" smtClean="0"/>
              <a:t>Iron spectra can be obtained by KM2A, WFCTA with 100 gold events at 100PeV and 87% purity </a:t>
            </a:r>
          </a:p>
          <a:p>
            <a:endParaRPr lang="en-US" altLang="zh-CN" b="1" dirty="0"/>
          </a:p>
          <a:p>
            <a:r>
              <a:rPr lang="en-US" altLang="zh-CN" b="1" dirty="0"/>
              <a:t>With </a:t>
            </a:r>
            <a:r>
              <a:rPr lang="en-US" altLang="zh-CN" b="1" dirty="0" smtClean="0"/>
              <a:t>multiple detectors  LHAASO can measure individual spectra of cosmic rays in a broad energy range </a:t>
            </a:r>
          </a:p>
          <a:p>
            <a:endParaRPr lang="en-US" altLang="zh-CN" b="1" dirty="0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n-US" altLang="zh-CN" sz="3600" b="1" dirty="0" smtClean="0">
                <a:effectLst/>
              </a:rPr>
              <a:t>Summary</a:t>
            </a:r>
            <a:endParaRPr lang="zh-CN" altLang="en-US" sz="3600" b="1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190680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39552" y="2564904"/>
            <a:ext cx="8229600" cy="1143000"/>
          </a:xfrm>
        </p:spPr>
        <p:txBody>
          <a:bodyPr/>
          <a:lstStyle/>
          <a:p>
            <a:pPr algn="ctr"/>
            <a:r>
              <a:rPr lang="en-US" altLang="zh-CN" b="1" dirty="0" smtClean="0">
                <a:solidFill>
                  <a:srgbClr val="FF0000"/>
                </a:solidFill>
                <a:effectLst/>
              </a:rPr>
              <a:t>Thanks for your attention </a:t>
            </a:r>
            <a:endParaRPr lang="zh-CN" altLang="en-US" b="1" dirty="0">
              <a:solidFill>
                <a:srgbClr val="FF00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087768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聚合">
  <a:themeElements>
    <a:clrScheme name="聚合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聚合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聚合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3787</TotalTime>
  <Words>768</Words>
  <Application>Microsoft Office PowerPoint</Application>
  <PresentationFormat>全屏显示(4:3)</PresentationFormat>
  <Paragraphs>205</Paragraphs>
  <Slides>22</Slides>
  <Notes>2</Notes>
  <HiddenSlides>0</HiddenSlides>
  <MMClips>0</MMClips>
  <ScaleCrop>false</ScaleCrop>
  <HeadingPairs>
    <vt:vector size="4" baseType="variant">
      <vt:variant>
        <vt:lpstr>主题</vt:lpstr>
      </vt:variant>
      <vt:variant>
        <vt:i4>2</vt:i4>
      </vt:variant>
      <vt:variant>
        <vt:lpstr>幻灯片标题</vt:lpstr>
      </vt:variant>
      <vt:variant>
        <vt:i4>22</vt:i4>
      </vt:variant>
    </vt:vector>
  </HeadingPairs>
  <TitlesOfParts>
    <vt:vector size="24" baseType="lpstr">
      <vt:lpstr>Office 主题​​</vt:lpstr>
      <vt:lpstr>聚合</vt:lpstr>
      <vt:lpstr>Expectation of Cosmic Ray Energy Spectrum with LHAASO   </vt:lpstr>
      <vt:lpstr>Outline</vt:lpstr>
      <vt:lpstr>Difficulties in cosmic ray detection</vt:lpstr>
      <vt:lpstr>LHASSO Introduction </vt:lpstr>
      <vt:lpstr>Water Cherenkov Detector Array(WCDA)</vt:lpstr>
      <vt:lpstr>KM2 Array (KM2A)</vt:lpstr>
      <vt:lpstr>Wide Field Cherenkov  Telescope Array  (WFCTA)</vt:lpstr>
      <vt:lpstr>LHAASO science in cosmic ray measurement </vt:lpstr>
      <vt:lpstr>Energy scale of WFCTA prototype </vt:lpstr>
      <vt:lpstr>Performance of LHAASO detectors from 100TeV to 10PeV</vt:lpstr>
      <vt:lpstr>PowerPoint 演示文稿</vt:lpstr>
      <vt:lpstr>Correlations of parameters</vt:lpstr>
      <vt:lpstr>Aperture and contaminations </vt:lpstr>
      <vt:lpstr>Event rates and expected spectra based on 15% duty circle </vt:lpstr>
      <vt:lpstr>Performance of LHAASO detectors from 10PeV to 100PeV </vt:lpstr>
      <vt:lpstr>PowerPoint 演示文稿</vt:lpstr>
      <vt:lpstr>Composition separation </vt:lpstr>
      <vt:lpstr>PowerPoint 演示文稿</vt:lpstr>
      <vt:lpstr>Energy reconstruction </vt:lpstr>
      <vt:lpstr>Effective aperture and event rate </vt:lpstr>
      <vt:lpstr>Summary</vt:lpstr>
      <vt:lpstr>Thanks for your attention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unknown</dc:creator>
  <cp:lastModifiedBy>llma</cp:lastModifiedBy>
  <cp:revision>48</cp:revision>
  <dcterms:created xsi:type="dcterms:W3CDTF">2017-07-10T00:19:18Z</dcterms:created>
  <dcterms:modified xsi:type="dcterms:W3CDTF">2017-08-17T18:21:54Z</dcterms:modified>
</cp:coreProperties>
</file>